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E6DE54-C80A-4C53-A7FC-C2AE222828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B48AE7B-E5C6-4783-B117-B2DC1075472C}">
      <dgm:prSet/>
      <dgm:spPr/>
      <dgm:t>
        <a:bodyPr/>
        <a:lstStyle/>
        <a:p>
          <a:r>
            <a:rPr lang="en-US"/>
            <a:t>1. Rely on growth in business.</a:t>
          </a:r>
        </a:p>
      </dgm:t>
    </dgm:pt>
    <dgm:pt modelId="{A393A874-9FB5-42DB-BC86-6BFA7BE6EF04}" type="parTrans" cxnId="{DAEDEFBD-636F-4B5F-93CE-C0B07578F8FE}">
      <dgm:prSet/>
      <dgm:spPr/>
      <dgm:t>
        <a:bodyPr/>
        <a:lstStyle/>
        <a:p>
          <a:endParaRPr lang="en-US"/>
        </a:p>
      </dgm:t>
    </dgm:pt>
    <dgm:pt modelId="{7229EF32-938F-465D-9361-E6FB9FFCD727}" type="sibTrans" cxnId="{DAEDEFBD-636F-4B5F-93CE-C0B07578F8FE}">
      <dgm:prSet/>
      <dgm:spPr/>
      <dgm:t>
        <a:bodyPr/>
        <a:lstStyle/>
        <a:p>
          <a:endParaRPr lang="en-US"/>
        </a:p>
      </dgm:t>
    </dgm:pt>
    <dgm:pt modelId="{7D4A9EC1-094E-4943-BF20-920E67B7F0BA}">
      <dgm:prSet/>
      <dgm:spPr/>
      <dgm:t>
        <a:bodyPr/>
        <a:lstStyle/>
        <a:p>
          <a:r>
            <a:rPr lang="en-US"/>
            <a:t>2. Replace poorly performing vehicles with more of the best performing ones.</a:t>
          </a:r>
        </a:p>
      </dgm:t>
    </dgm:pt>
    <dgm:pt modelId="{5A2A859E-1296-4F50-988C-CCA64FB77C22}" type="parTrans" cxnId="{1C3CAE25-1360-4E46-8169-C890B9678B7C}">
      <dgm:prSet/>
      <dgm:spPr/>
      <dgm:t>
        <a:bodyPr/>
        <a:lstStyle/>
        <a:p>
          <a:endParaRPr lang="en-US"/>
        </a:p>
      </dgm:t>
    </dgm:pt>
    <dgm:pt modelId="{1A614226-437F-400F-87FD-E5E437FEB721}" type="sibTrans" cxnId="{1C3CAE25-1360-4E46-8169-C890B9678B7C}">
      <dgm:prSet/>
      <dgm:spPr/>
      <dgm:t>
        <a:bodyPr/>
        <a:lstStyle/>
        <a:p>
          <a:endParaRPr lang="en-US"/>
        </a:p>
      </dgm:t>
    </dgm:pt>
    <dgm:pt modelId="{2897673A-B59A-42EF-8D8F-DFDBADF6DD47}">
      <dgm:prSet/>
      <dgm:spPr/>
      <dgm:t>
        <a:bodyPr/>
        <a:lstStyle/>
        <a:p>
          <a:r>
            <a:rPr lang="en-US"/>
            <a:t>3. Purchase new 2019 models based on popularity.</a:t>
          </a:r>
        </a:p>
      </dgm:t>
    </dgm:pt>
    <dgm:pt modelId="{A0E12A19-613D-4346-B4D9-135CB212AFA1}" type="parTrans" cxnId="{2984B88C-3D21-4291-9422-64FB48D71D76}">
      <dgm:prSet/>
      <dgm:spPr/>
      <dgm:t>
        <a:bodyPr/>
        <a:lstStyle/>
        <a:p>
          <a:endParaRPr lang="en-US"/>
        </a:p>
      </dgm:t>
    </dgm:pt>
    <dgm:pt modelId="{F040773B-677A-499F-8F03-1CFC9F705319}" type="sibTrans" cxnId="{2984B88C-3D21-4291-9422-64FB48D71D76}">
      <dgm:prSet/>
      <dgm:spPr/>
      <dgm:t>
        <a:bodyPr/>
        <a:lstStyle/>
        <a:p>
          <a:endParaRPr lang="en-US"/>
        </a:p>
      </dgm:t>
    </dgm:pt>
    <dgm:pt modelId="{3F42072C-B480-44E8-BFD4-DC83F3CEAE7C}" type="pres">
      <dgm:prSet presAssocID="{6AE6DE54-C80A-4C53-A7FC-C2AE22282863}" presName="root" presStyleCnt="0">
        <dgm:presLayoutVars>
          <dgm:dir/>
          <dgm:resizeHandles val="exact"/>
        </dgm:presLayoutVars>
      </dgm:prSet>
      <dgm:spPr/>
    </dgm:pt>
    <dgm:pt modelId="{4EEDAA6C-20B1-4EAC-A2C1-2DE6CDA52CFD}" type="pres">
      <dgm:prSet presAssocID="{AB48AE7B-E5C6-4783-B117-B2DC1075472C}" presName="compNode" presStyleCnt="0"/>
      <dgm:spPr/>
    </dgm:pt>
    <dgm:pt modelId="{A306A1DF-E985-4496-9537-8804EA6184DF}" type="pres">
      <dgm:prSet presAssocID="{AB48AE7B-E5C6-4783-B117-B2DC1075472C}" presName="bgRect" presStyleLbl="bgShp" presStyleIdx="0" presStyleCnt="3"/>
      <dgm:spPr/>
    </dgm:pt>
    <dgm:pt modelId="{9A16F023-E4FA-4264-A89F-5D245508D43E}" type="pres">
      <dgm:prSet presAssocID="{AB48AE7B-E5C6-4783-B117-B2DC107547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4256272C-0D28-47F0-AA92-0B01A3D3D152}" type="pres">
      <dgm:prSet presAssocID="{AB48AE7B-E5C6-4783-B117-B2DC1075472C}" presName="spaceRect" presStyleCnt="0"/>
      <dgm:spPr/>
    </dgm:pt>
    <dgm:pt modelId="{F3DE14D5-09C1-49CE-859A-A3C568F2E85D}" type="pres">
      <dgm:prSet presAssocID="{AB48AE7B-E5C6-4783-B117-B2DC1075472C}" presName="parTx" presStyleLbl="revTx" presStyleIdx="0" presStyleCnt="3">
        <dgm:presLayoutVars>
          <dgm:chMax val="0"/>
          <dgm:chPref val="0"/>
        </dgm:presLayoutVars>
      </dgm:prSet>
      <dgm:spPr/>
    </dgm:pt>
    <dgm:pt modelId="{7F570F94-C363-48DE-B560-98B4340D0598}" type="pres">
      <dgm:prSet presAssocID="{7229EF32-938F-465D-9361-E6FB9FFCD727}" presName="sibTrans" presStyleCnt="0"/>
      <dgm:spPr/>
    </dgm:pt>
    <dgm:pt modelId="{5983BBC4-87AE-40B7-8EEA-923B0EF1EE5D}" type="pres">
      <dgm:prSet presAssocID="{7D4A9EC1-094E-4943-BF20-920E67B7F0BA}" presName="compNode" presStyleCnt="0"/>
      <dgm:spPr/>
    </dgm:pt>
    <dgm:pt modelId="{96F9FC51-4FD6-4A5B-B11D-A2C960BBB11D}" type="pres">
      <dgm:prSet presAssocID="{7D4A9EC1-094E-4943-BF20-920E67B7F0BA}" presName="bgRect" presStyleLbl="bgShp" presStyleIdx="1" presStyleCnt="3"/>
      <dgm:spPr/>
    </dgm:pt>
    <dgm:pt modelId="{EBD49642-1774-4513-A57E-C624E5F5ED0B}" type="pres">
      <dgm:prSet presAssocID="{7D4A9EC1-094E-4943-BF20-920E67B7F0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ctor"/>
        </a:ext>
      </dgm:extLst>
    </dgm:pt>
    <dgm:pt modelId="{4D0AA369-BF0F-4B40-BA6E-98897251BE66}" type="pres">
      <dgm:prSet presAssocID="{7D4A9EC1-094E-4943-BF20-920E67B7F0BA}" presName="spaceRect" presStyleCnt="0"/>
      <dgm:spPr/>
    </dgm:pt>
    <dgm:pt modelId="{823A8276-47ED-486B-BADA-0C53CFED1620}" type="pres">
      <dgm:prSet presAssocID="{7D4A9EC1-094E-4943-BF20-920E67B7F0BA}" presName="parTx" presStyleLbl="revTx" presStyleIdx="1" presStyleCnt="3">
        <dgm:presLayoutVars>
          <dgm:chMax val="0"/>
          <dgm:chPref val="0"/>
        </dgm:presLayoutVars>
      </dgm:prSet>
      <dgm:spPr/>
    </dgm:pt>
    <dgm:pt modelId="{CB4E28D5-B102-44B4-A904-90EDDD2BDB95}" type="pres">
      <dgm:prSet presAssocID="{1A614226-437F-400F-87FD-E5E437FEB721}" presName="sibTrans" presStyleCnt="0"/>
      <dgm:spPr/>
    </dgm:pt>
    <dgm:pt modelId="{2B7A2EDE-5051-42C0-8D3B-E0DC903868ED}" type="pres">
      <dgm:prSet presAssocID="{2897673A-B59A-42EF-8D8F-DFDBADF6DD47}" presName="compNode" presStyleCnt="0"/>
      <dgm:spPr/>
    </dgm:pt>
    <dgm:pt modelId="{2BEF26A6-F7EA-474E-B66F-5E6ADA47CDC8}" type="pres">
      <dgm:prSet presAssocID="{2897673A-B59A-42EF-8D8F-DFDBADF6DD47}" presName="bgRect" presStyleLbl="bgShp" presStyleIdx="2" presStyleCnt="3"/>
      <dgm:spPr/>
    </dgm:pt>
    <dgm:pt modelId="{371E53CD-CFAC-45B9-90EE-4E21F7DB89C9}" type="pres">
      <dgm:prSet presAssocID="{2897673A-B59A-42EF-8D8F-DFDBADF6DD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cart"/>
        </a:ext>
      </dgm:extLst>
    </dgm:pt>
    <dgm:pt modelId="{0A0BF943-4666-4CC9-BBFE-1C34891A4336}" type="pres">
      <dgm:prSet presAssocID="{2897673A-B59A-42EF-8D8F-DFDBADF6DD47}" presName="spaceRect" presStyleCnt="0"/>
      <dgm:spPr/>
    </dgm:pt>
    <dgm:pt modelId="{7D6AD0C0-F01E-4308-868E-0C07FC62C802}" type="pres">
      <dgm:prSet presAssocID="{2897673A-B59A-42EF-8D8F-DFDBADF6DD47}" presName="parTx" presStyleLbl="revTx" presStyleIdx="2" presStyleCnt="3">
        <dgm:presLayoutVars>
          <dgm:chMax val="0"/>
          <dgm:chPref val="0"/>
        </dgm:presLayoutVars>
      </dgm:prSet>
      <dgm:spPr/>
    </dgm:pt>
  </dgm:ptLst>
  <dgm:cxnLst>
    <dgm:cxn modelId="{1C3CAE25-1360-4E46-8169-C890B9678B7C}" srcId="{6AE6DE54-C80A-4C53-A7FC-C2AE22282863}" destId="{7D4A9EC1-094E-4943-BF20-920E67B7F0BA}" srcOrd="1" destOrd="0" parTransId="{5A2A859E-1296-4F50-988C-CCA64FB77C22}" sibTransId="{1A614226-437F-400F-87FD-E5E437FEB721}"/>
    <dgm:cxn modelId="{02AB3080-7676-43CC-8A5A-458BDC11E474}" type="presOf" srcId="{2897673A-B59A-42EF-8D8F-DFDBADF6DD47}" destId="{7D6AD0C0-F01E-4308-868E-0C07FC62C802}" srcOrd="0" destOrd="0" presId="urn:microsoft.com/office/officeart/2018/2/layout/IconVerticalSolidList"/>
    <dgm:cxn modelId="{2984B88C-3D21-4291-9422-64FB48D71D76}" srcId="{6AE6DE54-C80A-4C53-A7FC-C2AE22282863}" destId="{2897673A-B59A-42EF-8D8F-DFDBADF6DD47}" srcOrd="2" destOrd="0" parTransId="{A0E12A19-613D-4346-B4D9-135CB212AFA1}" sibTransId="{F040773B-677A-499F-8F03-1CFC9F705319}"/>
    <dgm:cxn modelId="{F91BF3A0-23AD-43A0-85E6-5D77F3B1F408}" type="presOf" srcId="{7D4A9EC1-094E-4943-BF20-920E67B7F0BA}" destId="{823A8276-47ED-486B-BADA-0C53CFED1620}" srcOrd="0" destOrd="0" presId="urn:microsoft.com/office/officeart/2018/2/layout/IconVerticalSolidList"/>
    <dgm:cxn modelId="{DAEDEFBD-636F-4B5F-93CE-C0B07578F8FE}" srcId="{6AE6DE54-C80A-4C53-A7FC-C2AE22282863}" destId="{AB48AE7B-E5C6-4783-B117-B2DC1075472C}" srcOrd="0" destOrd="0" parTransId="{A393A874-9FB5-42DB-BC86-6BFA7BE6EF04}" sibTransId="{7229EF32-938F-465D-9361-E6FB9FFCD727}"/>
    <dgm:cxn modelId="{C05F3AF7-0A18-40CA-B35B-46E4C8331ABF}" type="presOf" srcId="{AB48AE7B-E5C6-4783-B117-B2DC1075472C}" destId="{F3DE14D5-09C1-49CE-859A-A3C568F2E85D}" srcOrd="0" destOrd="0" presId="urn:microsoft.com/office/officeart/2018/2/layout/IconVerticalSolidList"/>
    <dgm:cxn modelId="{7C8950FD-2BF9-4F61-8009-231A68B1B7B7}" type="presOf" srcId="{6AE6DE54-C80A-4C53-A7FC-C2AE22282863}" destId="{3F42072C-B480-44E8-BFD4-DC83F3CEAE7C}" srcOrd="0" destOrd="0" presId="urn:microsoft.com/office/officeart/2018/2/layout/IconVerticalSolidList"/>
    <dgm:cxn modelId="{847E96D7-F2F6-41BF-8AA1-E1BD41CDDE23}" type="presParOf" srcId="{3F42072C-B480-44E8-BFD4-DC83F3CEAE7C}" destId="{4EEDAA6C-20B1-4EAC-A2C1-2DE6CDA52CFD}" srcOrd="0" destOrd="0" presId="urn:microsoft.com/office/officeart/2018/2/layout/IconVerticalSolidList"/>
    <dgm:cxn modelId="{AFB1FB2D-434D-4D0C-8386-48999663E4E1}" type="presParOf" srcId="{4EEDAA6C-20B1-4EAC-A2C1-2DE6CDA52CFD}" destId="{A306A1DF-E985-4496-9537-8804EA6184DF}" srcOrd="0" destOrd="0" presId="urn:microsoft.com/office/officeart/2018/2/layout/IconVerticalSolidList"/>
    <dgm:cxn modelId="{52D67DBD-0004-4133-B493-A5A1A8E58E9B}" type="presParOf" srcId="{4EEDAA6C-20B1-4EAC-A2C1-2DE6CDA52CFD}" destId="{9A16F023-E4FA-4264-A89F-5D245508D43E}" srcOrd="1" destOrd="0" presId="urn:microsoft.com/office/officeart/2018/2/layout/IconVerticalSolidList"/>
    <dgm:cxn modelId="{D016B3BF-2F83-4973-8683-62DE7E87729A}" type="presParOf" srcId="{4EEDAA6C-20B1-4EAC-A2C1-2DE6CDA52CFD}" destId="{4256272C-0D28-47F0-AA92-0B01A3D3D152}" srcOrd="2" destOrd="0" presId="urn:microsoft.com/office/officeart/2018/2/layout/IconVerticalSolidList"/>
    <dgm:cxn modelId="{62774481-2986-475A-BC50-DC163066C8B7}" type="presParOf" srcId="{4EEDAA6C-20B1-4EAC-A2C1-2DE6CDA52CFD}" destId="{F3DE14D5-09C1-49CE-859A-A3C568F2E85D}" srcOrd="3" destOrd="0" presId="urn:microsoft.com/office/officeart/2018/2/layout/IconVerticalSolidList"/>
    <dgm:cxn modelId="{3C24EDA7-CD7D-4D51-B1B2-B1E7421EEF8A}" type="presParOf" srcId="{3F42072C-B480-44E8-BFD4-DC83F3CEAE7C}" destId="{7F570F94-C363-48DE-B560-98B4340D0598}" srcOrd="1" destOrd="0" presId="urn:microsoft.com/office/officeart/2018/2/layout/IconVerticalSolidList"/>
    <dgm:cxn modelId="{F48190F9-5571-4DFF-926A-3BE2D093046B}" type="presParOf" srcId="{3F42072C-B480-44E8-BFD4-DC83F3CEAE7C}" destId="{5983BBC4-87AE-40B7-8EEA-923B0EF1EE5D}" srcOrd="2" destOrd="0" presId="urn:microsoft.com/office/officeart/2018/2/layout/IconVerticalSolidList"/>
    <dgm:cxn modelId="{6DF065A0-E3F9-41F4-AC4C-788DC234C437}" type="presParOf" srcId="{5983BBC4-87AE-40B7-8EEA-923B0EF1EE5D}" destId="{96F9FC51-4FD6-4A5B-B11D-A2C960BBB11D}" srcOrd="0" destOrd="0" presId="urn:microsoft.com/office/officeart/2018/2/layout/IconVerticalSolidList"/>
    <dgm:cxn modelId="{A5F5BAA4-F73E-4FBF-B69D-CC5D3907D859}" type="presParOf" srcId="{5983BBC4-87AE-40B7-8EEA-923B0EF1EE5D}" destId="{EBD49642-1774-4513-A57E-C624E5F5ED0B}" srcOrd="1" destOrd="0" presId="urn:microsoft.com/office/officeart/2018/2/layout/IconVerticalSolidList"/>
    <dgm:cxn modelId="{D7C64112-C278-4A9A-96B9-71AB0B60DB37}" type="presParOf" srcId="{5983BBC4-87AE-40B7-8EEA-923B0EF1EE5D}" destId="{4D0AA369-BF0F-4B40-BA6E-98897251BE66}" srcOrd="2" destOrd="0" presId="urn:microsoft.com/office/officeart/2018/2/layout/IconVerticalSolidList"/>
    <dgm:cxn modelId="{DA834A26-E739-4F0A-B440-A2674F36C043}" type="presParOf" srcId="{5983BBC4-87AE-40B7-8EEA-923B0EF1EE5D}" destId="{823A8276-47ED-486B-BADA-0C53CFED1620}" srcOrd="3" destOrd="0" presId="urn:microsoft.com/office/officeart/2018/2/layout/IconVerticalSolidList"/>
    <dgm:cxn modelId="{7F55CBF2-8370-4195-B9FB-E9F0253CAE07}" type="presParOf" srcId="{3F42072C-B480-44E8-BFD4-DC83F3CEAE7C}" destId="{CB4E28D5-B102-44B4-A904-90EDDD2BDB95}" srcOrd="3" destOrd="0" presId="urn:microsoft.com/office/officeart/2018/2/layout/IconVerticalSolidList"/>
    <dgm:cxn modelId="{767144E0-8483-4973-9CA4-9001FFE75CD2}" type="presParOf" srcId="{3F42072C-B480-44E8-BFD4-DC83F3CEAE7C}" destId="{2B7A2EDE-5051-42C0-8D3B-E0DC903868ED}" srcOrd="4" destOrd="0" presId="urn:microsoft.com/office/officeart/2018/2/layout/IconVerticalSolidList"/>
    <dgm:cxn modelId="{BB331C27-10F4-406A-ACAC-187505CB5649}" type="presParOf" srcId="{2B7A2EDE-5051-42C0-8D3B-E0DC903868ED}" destId="{2BEF26A6-F7EA-474E-B66F-5E6ADA47CDC8}" srcOrd="0" destOrd="0" presId="urn:microsoft.com/office/officeart/2018/2/layout/IconVerticalSolidList"/>
    <dgm:cxn modelId="{BA7DEC01-1424-48A4-B56D-1E0816002FC0}" type="presParOf" srcId="{2B7A2EDE-5051-42C0-8D3B-E0DC903868ED}" destId="{371E53CD-CFAC-45B9-90EE-4E21F7DB89C9}" srcOrd="1" destOrd="0" presId="urn:microsoft.com/office/officeart/2018/2/layout/IconVerticalSolidList"/>
    <dgm:cxn modelId="{27C4485D-06FA-419B-9116-2E29823A4FC3}" type="presParOf" srcId="{2B7A2EDE-5051-42C0-8D3B-E0DC903868ED}" destId="{0A0BF943-4666-4CC9-BBFE-1C34891A4336}" srcOrd="2" destOrd="0" presId="urn:microsoft.com/office/officeart/2018/2/layout/IconVerticalSolidList"/>
    <dgm:cxn modelId="{A5B7FDC1-BDA4-4DA9-968B-6E6E12D46C64}" type="presParOf" srcId="{2B7A2EDE-5051-42C0-8D3B-E0DC903868ED}" destId="{7D6AD0C0-F01E-4308-868E-0C07FC62C80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6A1DF-E985-4496-9537-8804EA6184DF}">
      <dsp:nvSpPr>
        <dsp:cNvPr id="0" name=""/>
        <dsp:cNvSpPr/>
      </dsp:nvSpPr>
      <dsp:spPr>
        <a:xfrm>
          <a:off x="0" y="642"/>
          <a:ext cx="6541475" cy="1504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6F023-E4FA-4264-A89F-5D245508D43E}">
      <dsp:nvSpPr>
        <dsp:cNvPr id="0" name=""/>
        <dsp:cNvSpPr/>
      </dsp:nvSpPr>
      <dsp:spPr>
        <a:xfrm>
          <a:off x="454964" y="339045"/>
          <a:ext cx="827207" cy="8272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DE14D5-09C1-49CE-859A-A3C568F2E85D}">
      <dsp:nvSpPr>
        <dsp:cNvPr id="0" name=""/>
        <dsp:cNvSpPr/>
      </dsp:nvSpPr>
      <dsp:spPr>
        <a:xfrm>
          <a:off x="1737136" y="642"/>
          <a:ext cx="4804338" cy="1504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75" tIns="159175" rIns="159175" bIns="159175" numCol="1" spcCol="1270" anchor="ctr" anchorCtr="0">
          <a:noAutofit/>
        </a:bodyPr>
        <a:lstStyle/>
        <a:p>
          <a:pPr marL="0" lvl="0" indent="0" algn="l" defTabSz="1111250">
            <a:lnSpc>
              <a:spcPct val="90000"/>
            </a:lnSpc>
            <a:spcBef>
              <a:spcPct val="0"/>
            </a:spcBef>
            <a:spcAft>
              <a:spcPct val="35000"/>
            </a:spcAft>
            <a:buNone/>
          </a:pPr>
          <a:r>
            <a:rPr lang="en-US" sz="2500" kern="1200"/>
            <a:t>1. Rely on growth in business.</a:t>
          </a:r>
        </a:p>
      </dsp:txBody>
      <dsp:txXfrm>
        <a:off x="1737136" y="642"/>
        <a:ext cx="4804338" cy="1504014"/>
      </dsp:txXfrm>
    </dsp:sp>
    <dsp:sp modelId="{96F9FC51-4FD6-4A5B-B11D-A2C960BBB11D}">
      <dsp:nvSpPr>
        <dsp:cNvPr id="0" name=""/>
        <dsp:cNvSpPr/>
      </dsp:nvSpPr>
      <dsp:spPr>
        <a:xfrm>
          <a:off x="0" y="1880660"/>
          <a:ext cx="6541475" cy="1504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D49642-1774-4513-A57E-C624E5F5ED0B}">
      <dsp:nvSpPr>
        <dsp:cNvPr id="0" name=""/>
        <dsp:cNvSpPr/>
      </dsp:nvSpPr>
      <dsp:spPr>
        <a:xfrm>
          <a:off x="454964" y="2219064"/>
          <a:ext cx="827207" cy="8272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A8276-47ED-486B-BADA-0C53CFED1620}">
      <dsp:nvSpPr>
        <dsp:cNvPr id="0" name=""/>
        <dsp:cNvSpPr/>
      </dsp:nvSpPr>
      <dsp:spPr>
        <a:xfrm>
          <a:off x="1737136" y="1880660"/>
          <a:ext cx="4804338" cy="1504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75" tIns="159175" rIns="159175" bIns="159175" numCol="1" spcCol="1270" anchor="ctr" anchorCtr="0">
          <a:noAutofit/>
        </a:bodyPr>
        <a:lstStyle/>
        <a:p>
          <a:pPr marL="0" lvl="0" indent="0" algn="l" defTabSz="1111250">
            <a:lnSpc>
              <a:spcPct val="90000"/>
            </a:lnSpc>
            <a:spcBef>
              <a:spcPct val="0"/>
            </a:spcBef>
            <a:spcAft>
              <a:spcPct val="35000"/>
            </a:spcAft>
            <a:buNone/>
          </a:pPr>
          <a:r>
            <a:rPr lang="en-US" sz="2500" kern="1200"/>
            <a:t>2. Replace poorly performing vehicles with more of the best performing ones.</a:t>
          </a:r>
        </a:p>
      </dsp:txBody>
      <dsp:txXfrm>
        <a:off x="1737136" y="1880660"/>
        <a:ext cx="4804338" cy="1504014"/>
      </dsp:txXfrm>
    </dsp:sp>
    <dsp:sp modelId="{2BEF26A6-F7EA-474E-B66F-5E6ADA47CDC8}">
      <dsp:nvSpPr>
        <dsp:cNvPr id="0" name=""/>
        <dsp:cNvSpPr/>
      </dsp:nvSpPr>
      <dsp:spPr>
        <a:xfrm>
          <a:off x="0" y="3760678"/>
          <a:ext cx="6541475" cy="1504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1E53CD-CFAC-45B9-90EE-4E21F7DB89C9}">
      <dsp:nvSpPr>
        <dsp:cNvPr id="0" name=""/>
        <dsp:cNvSpPr/>
      </dsp:nvSpPr>
      <dsp:spPr>
        <a:xfrm>
          <a:off x="454964" y="4099082"/>
          <a:ext cx="827207" cy="8272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AD0C0-F01E-4308-868E-0C07FC62C802}">
      <dsp:nvSpPr>
        <dsp:cNvPr id="0" name=""/>
        <dsp:cNvSpPr/>
      </dsp:nvSpPr>
      <dsp:spPr>
        <a:xfrm>
          <a:off x="1737136" y="3760678"/>
          <a:ext cx="4804338" cy="1504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75" tIns="159175" rIns="159175" bIns="159175" numCol="1" spcCol="1270" anchor="ctr" anchorCtr="0">
          <a:noAutofit/>
        </a:bodyPr>
        <a:lstStyle/>
        <a:p>
          <a:pPr marL="0" lvl="0" indent="0" algn="l" defTabSz="1111250">
            <a:lnSpc>
              <a:spcPct val="90000"/>
            </a:lnSpc>
            <a:spcBef>
              <a:spcPct val="0"/>
            </a:spcBef>
            <a:spcAft>
              <a:spcPct val="35000"/>
            </a:spcAft>
            <a:buNone/>
          </a:pPr>
          <a:r>
            <a:rPr lang="en-US" sz="2500" kern="1200"/>
            <a:t>3. Purchase new 2019 models based on popularity.</a:t>
          </a:r>
        </a:p>
      </dsp:txBody>
      <dsp:txXfrm>
        <a:off x="1737136" y="3760678"/>
        <a:ext cx="4804338" cy="1504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1.6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7.9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8.28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30.58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31.4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31.7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trace contextRef="#ctx0" brushRef="#br0" timeOffset="1">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32.1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trace contextRef="#ctx0" brushRef="#br0" timeOffset="1">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14:18.4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17,'2537'0,"-2525"0,0-1,0 0,1-1,18-5,-12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16:44.5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9:57:26.155"/>
    </inkml:context>
    <inkml:brush xml:id="br0">
      <inkml:brushProperty name="width" value="0.05" units="cm"/>
      <inkml:brushProperty name="height" value="0.05" units="cm"/>
      <inkml:brushProperty name="color" value="#FF4E00"/>
      <inkml:brushProperty name="ignorePressure" value="1"/>
      <inkml:brushProperty name="inkEffects" value="rainbow"/>
      <inkml:brushProperty name="anchorX" value="0"/>
      <inkml:brushProperty name="anchorY" value="0"/>
      <inkml:brushProperty name="scaleFactor" value="0.5"/>
    </inkml:brush>
  </inkml:definitions>
  <inkml:trace contextRef="#ctx0" brushRef="#br0">3285 3027,'0'0,"0"-4,6-9,6-5,5-4,0-4,3-2,2-1,2 5,8-5,1-1,2 5,-7 1,-2 0,-1-1,1-1,0-1,0 0,7-1,-5-1,0 1,0-7,-1-5,0-6,1-10,0-10,-5-2,-7 5,1 8,-4 8,-5 2,-2 6,-3 2,-2 4,-1 3,0 1,-1 1,1 0,-1-6,1 1,-1-1,1 1,0 1,0 1,0 1,0 1,0-5,0-1,0 1,0 1,0 2,0 0,0 1,0 1,-5 1,-1-1,-6 1,1 0,1-1,3 1,-3 0,-4-1,1-5,-4-1,3 1,-3 1,-8 0,3 3,3 0,6 1,-2-5,-2 0,3 0,-3 6,3 2,-2 7,3 0,-3 5,-3 4,3-2,4-3,-9-3,-2 1,-3-8,-2 4,-1-3,-1 5,6-1,1 0,-1 2,0 5,-1-1,-2 3,0 2,4-2,1 1,-1 3,-1 2,-1-4,-7 1,-1 2,-1 1,0 2,2 2,1 0,1-11,1 0,0-5,0 2,1 2,0 5,0 2,-1-3,1 2,5-5,1 1,5-3,-7 2,-1 2,-3 3,0 2,-2-3,1-4,0 0,-1 2,-4 2,-1 3,0 2,2 2,6-5,3 0,0 1,-1 0,1 2,-8 1,-1 1,-1 1,1 0,1 0,1 0,1 0,1 1,-6-1,1 0,0 0,1 0,1 0,1 0,2 0,0 0,-5 0,-1 0,1 0,1 0,1 0,2 0,0 0,-5 0,1 0,0 0,1 0,1 0,7 6,7 5,6 7,0-2,3 4,-3-4,3 2,1 3,-4 1,3 3,-10 2,-4 1,2 0,-2-5,4 1,0-1,4 1,-2-4,-2 6,-2 1,2 2,-1-5,-7-6,3 0,-2 1,6 2,-1-3,0-5,-2-3,-1-5,-3-2,6 4,-1-1,-1-1,-1 5,-2-1,0-2,-2-1,0-2,5 9,0 0,6 5,-1-3,4 3,-7-3,-3-4,-3 3,-2-4,5 4,6 3,0-2,5 3,-2 2,-2 9,-4-3,4 0,2 1,-6 1,4-1,-4 2,4-1,4 0,5 1,3-1,2 1,2-1,2 1,-1 0,1-1,0 1,-1 5,1 1,-1-1,0-1,0-1,0-1,0-1,0-1,0 5,0 0,0 0,0 0,0-3,0 0,0-2,11 1,7-7,-1 5,-1 0,1-4,-3 0,-4-1,3-4,-3 1,3-4,-1 0,-3 3,3 2,4 3,3-4,10 8,3-6,1-4,-5 1,-2-5,0-4,0-3,0 2,0 4,2-1,0 4,0 3,1-2,-1 2,1 2,0-3,-1 2,-5 1,5-4,1 2,6 2,1-4,0 2,-2-4,-1 2,4-3,-1-4,-1-3,-2-3,-1-2,-2 4,0 0,-2-1,6-1,1-1,-1-2,-1 0,-1-1,-2 0,0 0,-1 0,-1 0,1 0,-1-1,1 1,-1 0,0 0,1 0,-1 0,6 0,1 0,-1 0,0 0,-2 0,-2 0,0 0,-1 0,6 0,-1 0,0 6,-1 0,-1 0,-2-1,0 10,-1-1,5 4,-5 4,-1-3,0 2,-1 1,0-4,0 2,-5 1,0-4,-5 2,1-4,6-3,4 1,2-3,-5 3,0-2,0-2,0-2,1-3,1-2,6-1,-5 4,0 1,0 0,-1-2,1-1,-1-1,1-1,6 0,0-1,1-1,-2 1,-1 0,-1 0,-1 0,-1 0,-1-1,-5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2.6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3.6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3.99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4.8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6.12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6.4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7.27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07T16:23:27.60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8311A-6F67-41C1-A487-DBE0AEE6D209}" type="datetimeFigureOut">
              <a:rPr lang="en-US" smtClean="0"/>
              <a:t>10/8/2020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C6E40-1ECF-4648-8DCE-A22FC55F1CD5}" type="slidenum">
              <a:rPr lang="en-US" smtClean="0"/>
              <a:t>‹#›</a:t>
            </a:fld>
            <a:endParaRPr lang="en-US"/>
          </a:p>
        </p:txBody>
      </p:sp>
    </p:spTree>
    <p:extLst>
      <p:ext uri="{BB962C8B-B14F-4D97-AF65-F5344CB8AC3E}">
        <p14:creationId xmlns:p14="http://schemas.microsoft.com/office/powerpoint/2010/main" val="1962524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presentation, we will be discussing a few strategies for increasing profits.</a:t>
            </a:r>
          </a:p>
        </p:txBody>
      </p:sp>
      <p:sp>
        <p:nvSpPr>
          <p:cNvPr id="4" name="Slide Number Placeholder 3"/>
          <p:cNvSpPr>
            <a:spLocks noGrp="1"/>
          </p:cNvSpPr>
          <p:nvPr>
            <p:ph type="sldNum" sz="quarter" idx="5"/>
          </p:nvPr>
        </p:nvSpPr>
        <p:spPr/>
        <p:txBody>
          <a:bodyPr/>
          <a:lstStyle/>
          <a:p>
            <a:fld id="{5B7C6E40-1ECF-4648-8DCE-A22FC55F1CD5}" type="slidenum">
              <a:rPr lang="en-US" smtClean="0"/>
              <a:t>1</a:t>
            </a:fld>
            <a:endParaRPr lang="en-US"/>
          </a:p>
        </p:txBody>
      </p:sp>
    </p:spTree>
    <p:extLst>
      <p:ext uri="{BB962C8B-B14F-4D97-AF65-F5344CB8AC3E}">
        <p14:creationId xmlns:p14="http://schemas.microsoft.com/office/powerpoint/2010/main" val="3348627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summarizes the effects of our third strategy.  Again, as with the last strategy, the results can be improved by taking this idea further.  I am sure Lariat intends to make acquisitions across the board for 2019 models.  I am just suggesting to lean towards the more popular models, because people enjoy them.</a:t>
            </a:r>
          </a:p>
        </p:txBody>
      </p:sp>
      <p:sp>
        <p:nvSpPr>
          <p:cNvPr id="4" name="Slide Number Placeholder 3"/>
          <p:cNvSpPr>
            <a:spLocks noGrp="1"/>
          </p:cNvSpPr>
          <p:nvPr>
            <p:ph type="sldNum" sz="quarter" idx="5"/>
          </p:nvPr>
        </p:nvSpPr>
        <p:spPr/>
        <p:txBody>
          <a:bodyPr/>
          <a:lstStyle/>
          <a:p>
            <a:fld id="{5B7C6E40-1ECF-4648-8DCE-A22FC55F1CD5}" type="slidenum">
              <a:rPr lang="en-US" smtClean="0"/>
              <a:t>10</a:t>
            </a:fld>
            <a:endParaRPr lang="en-US"/>
          </a:p>
        </p:txBody>
      </p:sp>
    </p:spTree>
    <p:extLst>
      <p:ext uri="{BB962C8B-B14F-4D97-AF65-F5344CB8AC3E}">
        <p14:creationId xmlns:p14="http://schemas.microsoft.com/office/powerpoint/2010/main" val="4156050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combined effects of all three strategies we’ve discussed.  The projected profits are almost three and a quarter Million dollars above the previous year.  Any questions?</a:t>
            </a:r>
          </a:p>
        </p:txBody>
      </p:sp>
      <p:sp>
        <p:nvSpPr>
          <p:cNvPr id="4" name="Slide Number Placeholder 3"/>
          <p:cNvSpPr>
            <a:spLocks noGrp="1"/>
          </p:cNvSpPr>
          <p:nvPr>
            <p:ph type="sldNum" sz="quarter" idx="5"/>
          </p:nvPr>
        </p:nvSpPr>
        <p:spPr/>
        <p:txBody>
          <a:bodyPr/>
          <a:lstStyle/>
          <a:p>
            <a:fld id="{5B7C6E40-1ECF-4648-8DCE-A22FC55F1CD5}" type="slidenum">
              <a:rPr lang="en-US" smtClean="0"/>
              <a:t>11</a:t>
            </a:fld>
            <a:endParaRPr lang="en-US"/>
          </a:p>
        </p:txBody>
      </p:sp>
    </p:spTree>
    <p:extLst>
      <p:ext uri="{BB962C8B-B14F-4D97-AF65-F5344CB8AC3E}">
        <p14:creationId xmlns:p14="http://schemas.microsoft.com/office/powerpoint/2010/main" val="2850736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my car. You find a link to the flyer I mentioned earlier at the bottom of the screen. Thanks for joining</a:t>
            </a:r>
          </a:p>
        </p:txBody>
      </p:sp>
      <p:sp>
        <p:nvSpPr>
          <p:cNvPr id="4" name="Slide Number Placeholder 3"/>
          <p:cNvSpPr>
            <a:spLocks noGrp="1"/>
          </p:cNvSpPr>
          <p:nvPr>
            <p:ph type="sldNum" sz="quarter" idx="5"/>
          </p:nvPr>
        </p:nvSpPr>
        <p:spPr/>
        <p:txBody>
          <a:bodyPr/>
          <a:lstStyle/>
          <a:p>
            <a:fld id="{5B7C6E40-1ECF-4648-8DCE-A22FC55F1CD5}" type="slidenum">
              <a:rPr lang="en-US" smtClean="0"/>
              <a:t>12</a:t>
            </a:fld>
            <a:endParaRPr lang="en-US"/>
          </a:p>
        </p:txBody>
      </p:sp>
    </p:spTree>
    <p:extLst>
      <p:ext uri="{BB962C8B-B14F-4D97-AF65-F5344CB8AC3E}">
        <p14:creationId xmlns:p14="http://schemas.microsoft.com/office/powerpoint/2010/main" val="399872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three business strategies that we will go over: New revenue, different cars, and new cars.  We will compare their results and later combine their effects.</a:t>
            </a:r>
          </a:p>
        </p:txBody>
      </p:sp>
      <p:sp>
        <p:nvSpPr>
          <p:cNvPr id="4" name="Slide Number Placeholder 3"/>
          <p:cNvSpPr>
            <a:spLocks noGrp="1"/>
          </p:cNvSpPr>
          <p:nvPr>
            <p:ph type="sldNum" sz="quarter" idx="5"/>
          </p:nvPr>
        </p:nvSpPr>
        <p:spPr/>
        <p:txBody>
          <a:bodyPr/>
          <a:lstStyle/>
          <a:p>
            <a:fld id="{5B7C6E40-1ECF-4648-8DCE-A22FC55F1CD5}" type="slidenum">
              <a:rPr lang="en-US" smtClean="0"/>
              <a:t>2</a:t>
            </a:fld>
            <a:endParaRPr lang="en-US"/>
          </a:p>
        </p:txBody>
      </p:sp>
    </p:spTree>
    <p:extLst>
      <p:ext uri="{BB962C8B-B14F-4D97-AF65-F5344CB8AC3E}">
        <p14:creationId xmlns:p14="http://schemas.microsoft.com/office/powerpoint/2010/main" val="218871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projected growth in revenue for all 50 branches.  The growth rate is determined uniquely for each branch based on their 2018 revenues.  The maximum and minimum are the branches being brought to attention.</a:t>
            </a:r>
          </a:p>
        </p:txBody>
      </p:sp>
      <p:sp>
        <p:nvSpPr>
          <p:cNvPr id="4" name="Slide Number Placeholder 3"/>
          <p:cNvSpPr>
            <a:spLocks noGrp="1"/>
          </p:cNvSpPr>
          <p:nvPr>
            <p:ph type="sldNum" sz="quarter" idx="5"/>
          </p:nvPr>
        </p:nvSpPr>
        <p:spPr/>
        <p:txBody>
          <a:bodyPr/>
          <a:lstStyle/>
          <a:p>
            <a:fld id="{5B7C6E40-1ECF-4648-8DCE-A22FC55F1CD5}" type="slidenum">
              <a:rPr lang="en-US" smtClean="0"/>
              <a:t>3</a:t>
            </a:fld>
            <a:endParaRPr lang="en-US"/>
          </a:p>
        </p:txBody>
      </p:sp>
    </p:spTree>
    <p:extLst>
      <p:ext uri="{BB962C8B-B14F-4D97-AF65-F5344CB8AC3E}">
        <p14:creationId xmlns:p14="http://schemas.microsoft.com/office/powerpoint/2010/main" val="216955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summarizes the effects of our first strategy.</a:t>
            </a:r>
          </a:p>
        </p:txBody>
      </p:sp>
      <p:sp>
        <p:nvSpPr>
          <p:cNvPr id="4" name="Slide Number Placeholder 3"/>
          <p:cNvSpPr>
            <a:spLocks noGrp="1"/>
          </p:cNvSpPr>
          <p:nvPr>
            <p:ph type="sldNum" sz="quarter" idx="5"/>
          </p:nvPr>
        </p:nvSpPr>
        <p:spPr/>
        <p:txBody>
          <a:bodyPr/>
          <a:lstStyle/>
          <a:p>
            <a:fld id="{5B7C6E40-1ECF-4648-8DCE-A22FC55F1CD5}" type="slidenum">
              <a:rPr lang="en-US" smtClean="0"/>
              <a:t>4</a:t>
            </a:fld>
            <a:endParaRPr lang="en-US"/>
          </a:p>
        </p:txBody>
      </p:sp>
    </p:spTree>
    <p:extLst>
      <p:ext uri="{BB962C8B-B14F-4D97-AF65-F5344CB8AC3E}">
        <p14:creationId xmlns:p14="http://schemas.microsoft.com/office/powerpoint/2010/main" val="357388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analyzing the data I received from Lariat, I Identified 15 with terrible average profit per rental.  The strategy here is to discontinue these cars.</a:t>
            </a:r>
          </a:p>
        </p:txBody>
      </p:sp>
      <p:sp>
        <p:nvSpPr>
          <p:cNvPr id="4" name="Slide Number Placeholder 3"/>
          <p:cNvSpPr>
            <a:spLocks noGrp="1"/>
          </p:cNvSpPr>
          <p:nvPr>
            <p:ph type="sldNum" sz="quarter" idx="5"/>
          </p:nvPr>
        </p:nvSpPr>
        <p:spPr/>
        <p:txBody>
          <a:bodyPr/>
          <a:lstStyle/>
          <a:p>
            <a:fld id="{5B7C6E40-1ECF-4648-8DCE-A22FC55F1CD5}" type="slidenum">
              <a:rPr lang="en-US" smtClean="0"/>
              <a:t>5</a:t>
            </a:fld>
            <a:endParaRPr lang="en-US"/>
          </a:p>
        </p:txBody>
      </p:sp>
    </p:spTree>
    <p:extLst>
      <p:ext uri="{BB962C8B-B14F-4D97-AF65-F5344CB8AC3E}">
        <p14:creationId xmlns:p14="http://schemas.microsoft.com/office/powerpoint/2010/main" val="164272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during my analysis, I identified 15 cars that displayed excellent averages of profit per rental.  The strategy here is to get one more of each.</a:t>
            </a:r>
          </a:p>
        </p:txBody>
      </p:sp>
      <p:sp>
        <p:nvSpPr>
          <p:cNvPr id="4" name="Slide Number Placeholder 3"/>
          <p:cNvSpPr>
            <a:spLocks noGrp="1"/>
          </p:cNvSpPr>
          <p:nvPr>
            <p:ph type="sldNum" sz="quarter" idx="5"/>
          </p:nvPr>
        </p:nvSpPr>
        <p:spPr/>
        <p:txBody>
          <a:bodyPr/>
          <a:lstStyle/>
          <a:p>
            <a:fld id="{5B7C6E40-1ECF-4648-8DCE-A22FC55F1CD5}" type="slidenum">
              <a:rPr lang="en-US" smtClean="0"/>
              <a:t>6</a:t>
            </a:fld>
            <a:endParaRPr lang="en-US"/>
          </a:p>
        </p:txBody>
      </p:sp>
    </p:spTree>
    <p:extLst>
      <p:ext uri="{BB962C8B-B14F-4D97-AF65-F5344CB8AC3E}">
        <p14:creationId xmlns:p14="http://schemas.microsoft.com/office/powerpoint/2010/main" val="1319123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summarizes the effect of our second strategy.  It is important to note that we can take this idea further, not stopping at trading out 15 cars.  The purpose of this was just to demonstrate the idea and how it affected profit.  That’s my dream car, by the way.</a:t>
            </a:r>
          </a:p>
        </p:txBody>
      </p:sp>
      <p:sp>
        <p:nvSpPr>
          <p:cNvPr id="4" name="Slide Number Placeholder 3"/>
          <p:cNvSpPr>
            <a:spLocks noGrp="1"/>
          </p:cNvSpPr>
          <p:nvPr>
            <p:ph type="sldNum" sz="quarter" idx="5"/>
          </p:nvPr>
        </p:nvSpPr>
        <p:spPr/>
        <p:txBody>
          <a:bodyPr/>
          <a:lstStyle/>
          <a:p>
            <a:fld id="{5B7C6E40-1ECF-4648-8DCE-A22FC55F1CD5}" type="slidenum">
              <a:rPr lang="en-US" smtClean="0"/>
              <a:t>7</a:t>
            </a:fld>
            <a:endParaRPr lang="en-US"/>
          </a:p>
        </p:txBody>
      </p:sp>
    </p:spTree>
    <p:extLst>
      <p:ext uri="{BB962C8B-B14F-4D97-AF65-F5344CB8AC3E}">
        <p14:creationId xmlns:p14="http://schemas.microsoft.com/office/powerpoint/2010/main" val="159569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identified these 10 cars through my analysis that were rented the most overall.  The strategy here is for Lariat to purchase 5 2019 models of each of them.</a:t>
            </a:r>
          </a:p>
        </p:txBody>
      </p:sp>
      <p:sp>
        <p:nvSpPr>
          <p:cNvPr id="4" name="Slide Number Placeholder 3"/>
          <p:cNvSpPr>
            <a:spLocks noGrp="1"/>
          </p:cNvSpPr>
          <p:nvPr>
            <p:ph type="sldNum" sz="quarter" idx="5"/>
          </p:nvPr>
        </p:nvSpPr>
        <p:spPr/>
        <p:txBody>
          <a:bodyPr/>
          <a:lstStyle/>
          <a:p>
            <a:fld id="{5B7C6E40-1ECF-4648-8DCE-A22FC55F1CD5}" type="slidenum">
              <a:rPr lang="en-US" smtClean="0"/>
              <a:t>8</a:t>
            </a:fld>
            <a:endParaRPr lang="en-US"/>
          </a:p>
        </p:txBody>
      </p:sp>
    </p:spTree>
    <p:extLst>
      <p:ext uri="{BB962C8B-B14F-4D97-AF65-F5344CB8AC3E}">
        <p14:creationId xmlns:p14="http://schemas.microsoft.com/office/powerpoint/2010/main" val="3120929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linear approximation, I estimated the annual costs and revenues of the 2019 models.  The example BMW here showed a downward trend in cost and an upper trend in revenue.   That is what you like to see.  Not all the cars were like that, but hey they are popular.  I brought a flyer with more details on the analysis, be sure to grab a copy after the presentation is over if you would like.</a:t>
            </a:r>
          </a:p>
        </p:txBody>
      </p:sp>
      <p:sp>
        <p:nvSpPr>
          <p:cNvPr id="4" name="Slide Number Placeholder 3"/>
          <p:cNvSpPr>
            <a:spLocks noGrp="1"/>
          </p:cNvSpPr>
          <p:nvPr>
            <p:ph type="sldNum" sz="quarter" idx="5"/>
          </p:nvPr>
        </p:nvSpPr>
        <p:spPr/>
        <p:txBody>
          <a:bodyPr/>
          <a:lstStyle/>
          <a:p>
            <a:fld id="{5B7C6E40-1ECF-4648-8DCE-A22FC55F1CD5}" type="slidenum">
              <a:rPr lang="en-US" smtClean="0"/>
              <a:t>9</a:t>
            </a:fld>
            <a:endParaRPr lang="en-US"/>
          </a:p>
        </p:txBody>
      </p:sp>
    </p:spTree>
    <p:extLst>
      <p:ext uri="{BB962C8B-B14F-4D97-AF65-F5344CB8AC3E}">
        <p14:creationId xmlns:p14="http://schemas.microsoft.com/office/powerpoint/2010/main" val="137366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43708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2922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24224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10/8/2020</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5832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0885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54799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11723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32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06961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59064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10/8/2020</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32539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10/8/2020</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75590199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9.xml"/><Relationship Id="rId18" Type="http://schemas.openxmlformats.org/officeDocument/2006/relationships/customXml" Target="../ink/ink14.xml"/><Relationship Id="rId3" Type="http://schemas.openxmlformats.org/officeDocument/2006/relationships/image" Target="../media/image1.jpeg"/><Relationship Id="rId7" Type="http://schemas.openxmlformats.org/officeDocument/2006/relationships/customXml" Target="../ink/ink3.xml"/><Relationship Id="rId12" Type="http://schemas.openxmlformats.org/officeDocument/2006/relationships/customXml" Target="../ink/ink8.xml"/><Relationship Id="rId17" Type="http://schemas.openxmlformats.org/officeDocument/2006/relationships/customXml" Target="../ink/ink13.xml"/><Relationship Id="rId2" Type="http://schemas.openxmlformats.org/officeDocument/2006/relationships/notesSlide" Target="../notesSlides/notesSlide1.xml"/><Relationship Id="rId16" Type="http://schemas.openxmlformats.org/officeDocument/2006/relationships/customXml" Target="../ink/ink12.xml"/><Relationship Id="rId20"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customXml" Target="../ink/ink7.xml"/><Relationship Id="rId5" Type="http://schemas.openxmlformats.org/officeDocument/2006/relationships/image" Target="../media/image2.png"/><Relationship Id="rId15" Type="http://schemas.openxmlformats.org/officeDocument/2006/relationships/customXml" Target="../ink/ink11.xml"/><Relationship Id="rId10" Type="http://schemas.openxmlformats.org/officeDocument/2006/relationships/customXml" Target="../ink/ink6.xml"/><Relationship Id="rId19"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customXml" Target="../ink/ink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customXml" Target="../ink/ink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jpg"/><Relationship Id="rId7" Type="http://schemas.openxmlformats.org/officeDocument/2006/relationships/hyperlink" Target="https://drive.google.com/file/d/160eMUDGxL4XvOQ69xIuaAbmmUpedhDgC/view?usp=shar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creativecommons.org/licenses/by-nc/3.0/" TargetMode="External"/><Relationship Id="rId4" Type="http://schemas.openxmlformats.org/officeDocument/2006/relationships/hyperlink" Target="http://www.automoblog.net/2013/11/25/nissan-gt-r-nismo/" TargetMode="External"/><Relationship Id="rId9"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4.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9.png"/><Relationship Id="rId4" Type="http://schemas.openxmlformats.org/officeDocument/2006/relationships/customXml" Target="../ink/ink16.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Nissan_Nismo_GT-R_LM_(road_car)_front_2015_Nissan_Global_Headquarters_Gallery.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4C454-6E42-45B5-91B0-F192400E4617}"/>
              </a:ext>
            </a:extLst>
          </p:cNvPr>
          <p:cNvSpPr>
            <a:spLocks noGrp="1"/>
          </p:cNvSpPr>
          <p:nvPr>
            <p:ph type="ctrTitle"/>
          </p:nvPr>
        </p:nvSpPr>
        <p:spPr>
          <a:xfrm>
            <a:off x="570643" y="361926"/>
            <a:ext cx="6933112" cy="3237615"/>
          </a:xfrm>
        </p:spPr>
        <p:txBody>
          <a:bodyPr anchor="ctr">
            <a:normAutofit/>
          </a:bodyPr>
          <a:lstStyle/>
          <a:p>
            <a:r>
              <a:rPr lang="en-US" dirty="0"/>
              <a:t>Lariat Rental Cars</a:t>
            </a:r>
          </a:p>
        </p:txBody>
      </p:sp>
      <p:sp>
        <p:nvSpPr>
          <p:cNvPr id="3" name="Subtitle 2">
            <a:extLst>
              <a:ext uri="{FF2B5EF4-FFF2-40B4-BE49-F238E27FC236}">
                <a16:creationId xmlns:a16="http://schemas.microsoft.com/office/drawing/2014/main" id="{693D931F-EF23-41C8-800B-C81FD0148566}"/>
              </a:ext>
            </a:extLst>
          </p:cNvPr>
          <p:cNvSpPr>
            <a:spLocks noGrp="1"/>
          </p:cNvSpPr>
          <p:nvPr>
            <p:ph type="subTitle" idx="1"/>
          </p:nvPr>
        </p:nvSpPr>
        <p:spPr>
          <a:xfrm>
            <a:off x="1832431" y="4162248"/>
            <a:ext cx="5916873" cy="1066522"/>
          </a:xfrm>
        </p:spPr>
        <p:txBody>
          <a:bodyPr>
            <a:normAutofit/>
          </a:bodyPr>
          <a:lstStyle/>
          <a:p>
            <a:pPr algn="l"/>
            <a:r>
              <a:rPr lang="en-US" dirty="0"/>
              <a:t>The Goal is Higher Profits</a:t>
            </a:r>
          </a:p>
        </p:txBody>
      </p:sp>
      <p:pic>
        <p:nvPicPr>
          <p:cNvPr id="4" name="Picture 3">
            <a:extLst>
              <a:ext uri="{FF2B5EF4-FFF2-40B4-BE49-F238E27FC236}">
                <a16:creationId xmlns:a16="http://schemas.microsoft.com/office/drawing/2014/main" id="{F3621D79-EBD0-49C4-ADFC-74E64526947A}"/>
              </a:ext>
            </a:extLst>
          </p:cNvPr>
          <p:cNvPicPr>
            <a:picLocks noChangeAspect="1"/>
          </p:cNvPicPr>
          <p:nvPr/>
        </p:nvPicPr>
        <p:blipFill rotWithShape="1">
          <a:blip r:embed="rId3"/>
          <a:srcRect l="16826" r="48971" b="2"/>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1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B2A8F791-E39D-47A2-A81A-89D4DBFCFB75}"/>
              </a:ext>
            </a:extLst>
          </p:cNvPr>
          <p:cNvGrpSpPr/>
          <p:nvPr/>
        </p:nvGrpSpPr>
        <p:grpSpPr>
          <a:xfrm>
            <a:off x="2342014" y="2465442"/>
            <a:ext cx="360" cy="360"/>
            <a:chOff x="2342014" y="2465442"/>
            <a:chExt cx="360" cy="3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BB0ACB1-B633-4309-825E-EF928F29999B}"/>
                    </a:ext>
                  </a:extLst>
                </p14:cNvPr>
                <p14:cNvContentPartPr/>
                <p14:nvPr/>
              </p14:nvContentPartPr>
              <p14:xfrm>
                <a:off x="2342014" y="2465442"/>
                <a:ext cx="360" cy="360"/>
              </p14:xfrm>
            </p:contentPart>
          </mc:Choice>
          <mc:Fallback xmlns="">
            <p:pic>
              <p:nvPicPr>
                <p:cNvPr id="5" name="Ink 4">
                  <a:extLst>
                    <a:ext uri="{FF2B5EF4-FFF2-40B4-BE49-F238E27FC236}">
                      <a16:creationId xmlns:a16="http://schemas.microsoft.com/office/drawing/2014/main" id="{2BB0ACB1-B633-4309-825E-EF928F29999B}"/>
                    </a:ext>
                  </a:extLst>
                </p:cNvPr>
                <p:cNvPicPr/>
                <p:nvPr/>
              </p:nvPicPr>
              <p:blipFill>
                <a:blip r:embed="rId5"/>
                <a:stretch>
                  <a:fillRect/>
                </a:stretch>
              </p:blipFill>
              <p:spPr>
                <a:xfrm>
                  <a:off x="2333014" y="24564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8FF6CD7-68A2-4A3A-BB93-61EF552A7D69}"/>
                    </a:ext>
                  </a:extLst>
                </p14:cNvPr>
                <p14:cNvContentPartPr/>
                <p14:nvPr/>
              </p14:nvContentPartPr>
              <p14:xfrm>
                <a:off x="2342014" y="2465442"/>
                <a:ext cx="360" cy="360"/>
              </p14:xfrm>
            </p:contentPart>
          </mc:Choice>
          <mc:Fallback xmlns="">
            <p:pic>
              <p:nvPicPr>
                <p:cNvPr id="6" name="Ink 5">
                  <a:extLst>
                    <a:ext uri="{FF2B5EF4-FFF2-40B4-BE49-F238E27FC236}">
                      <a16:creationId xmlns:a16="http://schemas.microsoft.com/office/drawing/2014/main" id="{48FF6CD7-68A2-4A3A-BB93-61EF552A7D69}"/>
                    </a:ext>
                  </a:extLst>
                </p:cNvPr>
                <p:cNvPicPr/>
                <p:nvPr/>
              </p:nvPicPr>
              <p:blipFill>
                <a:blip r:embed="rId5"/>
                <a:stretch>
                  <a:fillRect/>
                </a:stretch>
              </p:blipFill>
              <p:spPr>
                <a:xfrm>
                  <a:off x="2333014" y="24564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E97F02D-BAF3-4240-8EE1-C9924D7D1412}"/>
                    </a:ext>
                  </a:extLst>
                </p14:cNvPr>
                <p14:cNvContentPartPr/>
                <p14:nvPr/>
              </p14:nvContentPartPr>
              <p14:xfrm>
                <a:off x="2342014" y="2465442"/>
                <a:ext cx="360" cy="360"/>
              </p14:xfrm>
            </p:contentPart>
          </mc:Choice>
          <mc:Fallback xmlns="">
            <p:pic>
              <p:nvPicPr>
                <p:cNvPr id="7" name="Ink 6">
                  <a:extLst>
                    <a:ext uri="{FF2B5EF4-FFF2-40B4-BE49-F238E27FC236}">
                      <a16:creationId xmlns:a16="http://schemas.microsoft.com/office/drawing/2014/main" id="{BE97F02D-BAF3-4240-8EE1-C9924D7D1412}"/>
                    </a:ext>
                  </a:extLst>
                </p:cNvPr>
                <p:cNvPicPr/>
                <p:nvPr/>
              </p:nvPicPr>
              <p:blipFill>
                <a:blip r:embed="rId5"/>
                <a:stretch>
                  <a:fillRect/>
                </a:stretch>
              </p:blipFill>
              <p:spPr>
                <a:xfrm>
                  <a:off x="2333014" y="24564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51DB31C-9B55-42DD-ACD7-1F45E7FFD42B}"/>
                    </a:ext>
                  </a:extLst>
                </p14:cNvPr>
                <p14:cNvContentPartPr/>
                <p14:nvPr/>
              </p14:nvContentPartPr>
              <p14:xfrm>
                <a:off x="2342014" y="2465442"/>
                <a:ext cx="360" cy="360"/>
              </p14:xfrm>
            </p:contentPart>
          </mc:Choice>
          <mc:Fallback xmlns="">
            <p:pic>
              <p:nvPicPr>
                <p:cNvPr id="8" name="Ink 7">
                  <a:extLst>
                    <a:ext uri="{FF2B5EF4-FFF2-40B4-BE49-F238E27FC236}">
                      <a16:creationId xmlns:a16="http://schemas.microsoft.com/office/drawing/2014/main" id="{951DB31C-9B55-42DD-ACD7-1F45E7FFD42B}"/>
                    </a:ext>
                  </a:extLst>
                </p:cNvPr>
                <p:cNvPicPr/>
                <p:nvPr/>
              </p:nvPicPr>
              <p:blipFill>
                <a:blip r:embed="rId5"/>
                <a:stretch>
                  <a:fillRect/>
                </a:stretch>
              </p:blipFill>
              <p:spPr>
                <a:xfrm>
                  <a:off x="2333014" y="2456442"/>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F860ED8-11B3-4974-96D2-585A0A279EAB}"/>
                  </a:ext>
                </a:extLst>
              </p14:cNvPr>
              <p14:cNvContentPartPr/>
              <p14:nvPr/>
            </p14:nvContentPartPr>
            <p14:xfrm>
              <a:off x="4612894" y="2064402"/>
              <a:ext cx="360" cy="360"/>
            </p14:xfrm>
          </p:contentPart>
        </mc:Choice>
        <mc:Fallback xmlns="">
          <p:pic>
            <p:nvPicPr>
              <p:cNvPr id="12" name="Ink 11">
                <a:extLst>
                  <a:ext uri="{FF2B5EF4-FFF2-40B4-BE49-F238E27FC236}">
                    <a16:creationId xmlns:a16="http://schemas.microsoft.com/office/drawing/2014/main" id="{5F860ED8-11B3-4974-96D2-585A0A279EAB}"/>
                  </a:ext>
                </a:extLst>
              </p:cNvPr>
              <p:cNvPicPr/>
              <p:nvPr/>
            </p:nvPicPr>
            <p:blipFill>
              <a:blip r:embed="rId5"/>
              <a:stretch>
                <a:fillRect/>
              </a:stretch>
            </p:blipFill>
            <p:spPr>
              <a:xfrm>
                <a:off x="4604254" y="2055762"/>
                <a:ext cx="18000" cy="18000"/>
              </a:xfrm>
              <a:prstGeom prst="rect">
                <a:avLst/>
              </a:prstGeom>
            </p:spPr>
          </p:pic>
        </mc:Fallback>
      </mc:AlternateContent>
      <p:grpSp>
        <p:nvGrpSpPr>
          <p:cNvPr id="16" name="Group 15">
            <a:extLst>
              <a:ext uri="{FF2B5EF4-FFF2-40B4-BE49-F238E27FC236}">
                <a16:creationId xmlns:a16="http://schemas.microsoft.com/office/drawing/2014/main" id="{CFA2DFFE-E700-41FC-874A-BEA8D7FE7D2E}"/>
              </a:ext>
            </a:extLst>
          </p:cNvPr>
          <p:cNvGrpSpPr/>
          <p:nvPr/>
        </p:nvGrpSpPr>
        <p:grpSpPr>
          <a:xfrm>
            <a:off x="3780574" y="4417722"/>
            <a:ext cx="360" cy="360"/>
            <a:chOff x="3780574" y="4417722"/>
            <a:chExt cx="360" cy="360"/>
          </a:xfrm>
        </p:grpSpPr>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3C3F6058-83F8-4E2F-A384-313829101F0D}"/>
                    </a:ext>
                  </a:extLst>
                </p14:cNvPr>
                <p14:cNvContentPartPr/>
                <p14:nvPr/>
              </p14:nvContentPartPr>
              <p14:xfrm>
                <a:off x="3780574" y="4417722"/>
                <a:ext cx="360" cy="360"/>
              </p14:xfrm>
            </p:contentPart>
          </mc:Choice>
          <mc:Fallback xmlns="">
            <p:pic>
              <p:nvPicPr>
                <p:cNvPr id="14" name="Ink 13">
                  <a:extLst>
                    <a:ext uri="{FF2B5EF4-FFF2-40B4-BE49-F238E27FC236}">
                      <a16:creationId xmlns:a16="http://schemas.microsoft.com/office/drawing/2014/main" id="{3C3F6058-83F8-4E2F-A384-313829101F0D}"/>
                    </a:ext>
                  </a:extLst>
                </p:cNvPr>
                <p:cNvPicPr/>
                <p:nvPr/>
              </p:nvPicPr>
              <p:blipFill>
                <a:blip r:embed="rId5"/>
                <a:stretch>
                  <a:fillRect/>
                </a:stretch>
              </p:blipFill>
              <p:spPr>
                <a:xfrm>
                  <a:off x="3771934" y="44087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6EB44440-3D19-4D2F-A954-2D71A6CB523B}"/>
                    </a:ext>
                  </a:extLst>
                </p14:cNvPr>
                <p14:cNvContentPartPr/>
                <p14:nvPr/>
              </p14:nvContentPartPr>
              <p14:xfrm>
                <a:off x="3780574" y="4417722"/>
                <a:ext cx="360" cy="360"/>
              </p14:xfrm>
            </p:contentPart>
          </mc:Choice>
          <mc:Fallback xmlns="">
            <p:pic>
              <p:nvPicPr>
                <p:cNvPr id="15" name="Ink 14">
                  <a:extLst>
                    <a:ext uri="{FF2B5EF4-FFF2-40B4-BE49-F238E27FC236}">
                      <a16:creationId xmlns:a16="http://schemas.microsoft.com/office/drawing/2014/main" id="{6EB44440-3D19-4D2F-A954-2D71A6CB523B}"/>
                    </a:ext>
                  </a:extLst>
                </p:cNvPr>
                <p:cNvPicPr/>
                <p:nvPr/>
              </p:nvPicPr>
              <p:blipFill>
                <a:blip r:embed="rId5"/>
                <a:stretch>
                  <a:fillRect/>
                </a:stretch>
              </p:blipFill>
              <p:spPr>
                <a:xfrm>
                  <a:off x="3771934" y="4408722"/>
                  <a:ext cx="18000" cy="18000"/>
                </a:xfrm>
                <a:prstGeom prst="rect">
                  <a:avLst/>
                </a:prstGeom>
              </p:spPr>
            </p:pic>
          </mc:Fallback>
        </mc:AlternateContent>
      </p:grpSp>
      <p:grpSp>
        <p:nvGrpSpPr>
          <p:cNvPr id="21" name="Group 20">
            <a:extLst>
              <a:ext uri="{FF2B5EF4-FFF2-40B4-BE49-F238E27FC236}">
                <a16:creationId xmlns:a16="http://schemas.microsoft.com/office/drawing/2014/main" id="{A3D9C696-20CF-4EE4-A259-EFF8825CB19A}"/>
              </a:ext>
            </a:extLst>
          </p:cNvPr>
          <p:cNvGrpSpPr/>
          <p:nvPr/>
        </p:nvGrpSpPr>
        <p:grpSpPr>
          <a:xfrm>
            <a:off x="3770134" y="2177442"/>
            <a:ext cx="360" cy="360"/>
            <a:chOff x="3770134" y="2177442"/>
            <a:chExt cx="360" cy="360"/>
          </a:xfrm>
        </p:grpSpPr>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E5F840EB-8A3A-416E-9271-298AA38619DD}"/>
                    </a:ext>
                  </a:extLst>
                </p14:cNvPr>
                <p14:cNvContentPartPr/>
                <p14:nvPr/>
              </p14:nvContentPartPr>
              <p14:xfrm>
                <a:off x="3770134" y="2177442"/>
                <a:ext cx="360" cy="360"/>
              </p14:xfrm>
            </p:contentPart>
          </mc:Choice>
          <mc:Fallback xmlns="">
            <p:pic>
              <p:nvPicPr>
                <p:cNvPr id="17" name="Ink 16">
                  <a:extLst>
                    <a:ext uri="{FF2B5EF4-FFF2-40B4-BE49-F238E27FC236}">
                      <a16:creationId xmlns:a16="http://schemas.microsoft.com/office/drawing/2014/main" id="{E5F840EB-8A3A-416E-9271-298AA38619DD}"/>
                    </a:ext>
                  </a:extLst>
                </p:cNvPr>
                <p:cNvPicPr/>
                <p:nvPr/>
              </p:nvPicPr>
              <p:blipFill>
                <a:blip r:embed="rId5"/>
                <a:stretch>
                  <a:fillRect/>
                </a:stretch>
              </p:blipFill>
              <p:spPr>
                <a:xfrm>
                  <a:off x="3761494" y="21688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88EC5CED-18FD-46C5-8D6A-75AA9F9ACD8C}"/>
                    </a:ext>
                  </a:extLst>
                </p14:cNvPr>
                <p14:cNvContentPartPr/>
                <p14:nvPr/>
              </p14:nvContentPartPr>
              <p14:xfrm>
                <a:off x="3770134" y="2177442"/>
                <a:ext cx="360" cy="360"/>
              </p14:xfrm>
            </p:contentPart>
          </mc:Choice>
          <mc:Fallback xmlns="">
            <p:pic>
              <p:nvPicPr>
                <p:cNvPr id="18" name="Ink 17">
                  <a:extLst>
                    <a:ext uri="{FF2B5EF4-FFF2-40B4-BE49-F238E27FC236}">
                      <a16:creationId xmlns:a16="http://schemas.microsoft.com/office/drawing/2014/main" id="{88EC5CED-18FD-46C5-8D6A-75AA9F9ACD8C}"/>
                    </a:ext>
                  </a:extLst>
                </p:cNvPr>
                <p:cNvPicPr/>
                <p:nvPr/>
              </p:nvPicPr>
              <p:blipFill>
                <a:blip r:embed="rId5"/>
                <a:stretch>
                  <a:fillRect/>
                </a:stretch>
              </p:blipFill>
              <p:spPr>
                <a:xfrm>
                  <a:off x="3761494" y="21688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DBE50EA-2159-44D4-81E8-184B2535A621}"/>
                    </a:ext>
                  </a:extLst>
                </p14:cNvPr>
                <p14:cNvContentPartPr/>
                <p14:nvPr/>
              </p14:nvContentPartPr>
              <p14:xfrm>
                <a:off x="3770134" y="2177442"/>
                <a:ext cx="360" cy="360"/>
              </p14:xfrm>
            </p:contentPart>
          </mc:Choice>
          <mc:Fallback xmlns="">
            <p:pic>
              <p:nvPicPr>
                <p:cNvPr id="19" name="Ink 18">
                  <a:extLst>
                    <a:ext uri="{FF2B5EF4-FFF2-40B4-BE49-F238E27FC236}">
                      <a16:creationId xmlns:a16="http://schemas.microsoft.com/office/drawing/2014/main" id="{BDBE50EA-2159-44D4-81E8-184B2535A621}"/>
                    </a:ext>
                  </a:extLst>
                </p:cNvPr>
                <p:cNvPicPr/>
                <p:nvPr/>
              </p:nvPicPr>
              <p:blipFill>
                <a:blip r:embed="rId5"/>
                <a:stretch>
                  <a:fillRect/>
                </a:stretch>
              </p:blipFill>
              <p:spPr>
                <a:xfrm>
                  <a:off x="3761494" y="21688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814603F5-C3EE-4AF3-AF28-B39BE59BE0FC}"/>
                    </a:ext>
                  </a:extLst>
                </p14:cNvPr>
                <p14:cNvContentPartPr/>
                <p14:nvPr/>
              </p14:nvContentPartPr>
              <p14:xfrm>
                <a:off x="3770134" y="2177442"/>
                <a:ext cx="360" cy="360"/>
              </p14:xfrm>
            </p:contentPart>
          </mc:Choice>
          <mc:Fallback xmlns="">
            <p:pic>
              <p:nvPicPr>
                <p:cNvPr id="20" name="Ink 19">
                  <a:extLst>
                    <a:ext uri="{FF2B5EF4-FFF2-40B4-BE49-F238E27FC236}">
                      <a16:creationId xmlns:a16="http://schemas.microsoft.com/office/drawing/2014/main" id="{814603F5-C3EE-4AF3-AF28-B39BE59BE0FC}"/>
                    </a:ext>
                  </a:extLst>
                </p:cNvPr>
                <p:cNvPicPr/>
                <p:nvPr/>
              </p:nvPicPr>
              <p:blipFill>
                <a:blip r:embed="rId5"/>
                <a:stretch>
                  <a:fillRect/>
                </a:stretch>
              </p:blipFill>
              <p:spPr>
                <a:xfrm>
                  <a:off x="3761494" y="2168802"/>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4D86D4B2-41D9-4B90-A77C-74E53BED39A7}"/>
                  </a:ext>
                </a:extLst>
              </p14:cNvPr>
              <p14:cNvContentPartPr/>
              <p14:nvPr/>
            </p14:nvContentPartPr>
            <p14:xfrm>
              <a:off x="3133654" y="1807722"/>
              <a:ext cx="360" cy="360"/>
            </p14:xfrm>
          </p:contentPart>
        </mc:Choice>
        <mc:Fallback xmlns="">
          <p:pic>
            <p:nvPicPr>
              <p:cNvPr id="22" name="Ink 21">
                <a:extLst>
                  <a:ext uri="{FF2B5EF4-FFF2-40B4-BE49-F238E27FC236}">
                    <a16:creationId xmlns:a16="http://schemas.microsoft.com/office/drawing/2014/main" id="{4D86D4B2-41D9-4B90-A77C-74E53BED39A7}"/>
                  </a:ext>
                </a:extLst>
              </p:cNvPr>
              <p:cNvPicPr/>
              <p:nvPr/>
            </p:nvPicPr>
            <p:blipFill>
              <a:blip r:embed="rId5"/>
              <a:stretch>
                <a:fillRect/>
              </a:stretch>
            </p:blipFill>
            <p:spPr>
              <a:xfrm>
                <a:off x="3124654" y="17987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FAAFE004-DADF-4AB9-89E5-5547A5314752}"/>
                  </a:ext>
                </a:extLst>
              </p14:cNvPr>
              <p14:cNvContentPartPr/>
              <p14:nvPr/>
            </p14:nvContentPartPr>
            <p14:xfrm>
              <a:off x="3010174" y="1941642"/>
              <a:ext cx="360" cy="360"/>
            </p14:xfrm>
          </p:contentPart>
        </mc:Choice>
        <mc:Fallback xmlns="">
          <p:pic>
            <p:nvPicPr>
              <p:cNvPr id="23" name="Ink 22">
                <a:extLst>
                  <a:ext uri="{FF2B5EF4-FFF2-40B4-BE49-F238E27FC236}">
                    <a16:creationId xmlns:a16="http://schemas.microsoft.com/office/drawing/2014/main" id="{FAAFE004-DADF-4AB9-89E5-5547A5314752}"/>
                  </a:ext>
                </a:extLst>
              </p:cNvPr>
              <p:cNvPicPr/>
              <p:nvPr/>
            </p:nvPicPr>
            <p:blipFill>
              <a:blip r:embed="rId5"/>
              <a:stretch>
                <a:fillRect/>
              </a:stretch>
            </p:blipFill>
            <p:spPr>
              <a:xfrm>
                <a:off x="3001174" y="19326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27AE8B42-E656-4C45-B3F4-18BC652B7B6C}"/>
                  </a:ext>
                </a:extLst>
              </p14:cNvPr>
              <p14:cNvContentPartPr/>
              <p14:nvPr/>
            </p14:nvContentPartPr>
            <p14:xfrm>
              <a:off x="3010174" y="1941642"/>
              <a:ext cx="360" cy="360"/>
            </p14:xfrm>
          </p:contentPart>
        </mc:Choice>
        <mc:Fallback xmlns="">
          <p:pic>
            <p:nvPicPr>
              <p:cNvPr id="24" name="Ink 23">
                <a:extLst>
                  <a:ext uri="{FF2B5EF4-FFF2-40B4-BE49-F238E27FC236}">
                    <a16:creationId xmlns:a16="http://schemas.microsoft.com/office/drawing/2014/main" id="{27AE8B42-E656-4C45-B3F4-18BC652B7B6C}"/>
                  </a:ext>
                </a:extLst>
              </p:cNvPr>
              <p:cNvPicPr/>
              <p:nvPr/>
            </p:nvPicPr>
            <p:blipFill>
              <a:blip r:embed="rId19"/>
              <a:stretch>
                <a:fillRect/>
              </a:stretch>
            </p:blipFill>
            <p:spPr>
              <a:xfrm>
                <a:off x="3001174" y="19326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C3AA325F-AB6A-4A14-97E9-0DE9A366DB0C}"/>
                  </a:ext>
                </a:extLst>
              </p14:cNvPr>
              <p14:cNvContentPartPr/>
              <p14:nvPr/>
            </p14:nvContentPartPr>
            <p14:xfrm>
              <a:off x="3010174" y="1941642"/>
              <a:ext cx="360" cy="360"/>
            </p14:xfrm>
          </p:contentPart>
        </mc:Choice>
        <mc:Fallback xmlns="">
          <p:pic>
            <p:nvPicPr>
              <p:cNvPr id="25" name="Ink 24">
                <a:extLst>
                  <a:ext uri="{FF2B5EF4-FFF2-40B4-BE49-F238E27FC236}">
                    <a16:creationId xmlns:a16="http://schemas.microsoft.com/office/drawing/2014/main" id="{C3AA325F-AB6A-4A14-97E9-0DE9A366DB0C}"/>
                  </a:ext>
                </a:extLst>
              </p:cNvPr>
              <p:cNvPicPr/>
              <p:nvPr/>
            </p:nvPicPr>
            <p:blipFill>
              <a:blip r:embed="rId19"/>
              <a:stretch>
                <a:fillRect/>
              </a:stretch>
            </p:blipFill>
            <p:spPr>
              <a:xfrm>
                <a:off x="3001174" y="1932642"/>
                <a:ext cx="18000" cy="18000"/>
              </a:xfrm>
              <a:prstGeom prst="rect">
                <a:avLst/>
              </a:prstGeom>
            </p:spPr>
          </p:pic>
        </mc:Fallback>
      </mc:AlternateContent>
    </p:spTree>
    <p:extLst>
      <p:ext uri="{BB962C8B-B14F-4D97-AF65-F5344CB8AC3E}">
        <p14:creationId xmlns:p14="http://schemas.microsoft.com/office/powerpoint/2010/main" val="45774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61437-1AA2-4D70-BFCF-9FE32468BCEA}"/>
              </a:ext>
            </a:extLst>
          </p:cNvPr>
          <p:cNvSpPr>
            <a:spLocks noGrp="1"/>
          </p:cNvSpPr>
          <p:nvPr>
            <p:ph type="title"/>
          </p:nvPr>
        </p:nvSpPr>
        <p:spPr>
          <a:xfrm>
            <a:off x="6757988" y="533400"/>
            <a:ext cx="4496228" cy="1690687"/>
          </a:xfrm>
        </p:spPr>
        <p:txBody>
          <a:bodyPr>
            <a:normAutofit/>
          </a:bodyPr>
          <a:lstStyle/>
          <a:p>
            <a:r>
              <a:rPr lang="en-US" dirty="0"/>
              <a:t>Totals</a:t>
            </a:r>
          </a:p>
        </p:txBody>
      </p:sp>
      <p:cxnSp>
        <p:nvCxnSpPr>
          <p:cNvPr id="12" name="Straight Connector 11">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Vintage english car">
            <a:extLst>
              <a:ext uri="{FF2B5EF4-FFF2-40B4-BE49-F238E27FC236}">
                <a16:creationId xmlns:a16="http://schemas.microsoft.com/office/drawing/2014/main" id="{B18BC34E-9DAB-4EAB-BE9F-B200649E6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72482"/>
            <a:ext cx="5562600" cy="3713035"/>
          </a:xfrm>
          <a:prstGeom prst="rect">
            <a:avLst/>
          </a:prstGeom>
        </p:spPr>
      </p:pic>
      <p:sp>
        <p:nvSpPr>
          <p:cNvPr id="3" name="Content Placeholder 2">
            <a:extLst>
              <a:ext uri="{FF2B5EF4-FFF2-40B4-BE49-F238E27FC236}">
                <a16:creationId xmlns:a16="http://schemas.microsoft.com/office/drawing/2014/main" id="{5051EBF0-99DA-479D-A60A-882149205C1D}"/>
              </a:ext>
            </a:extLst>
          </p:cNvPr>
          <p:cNvSpPr>
            <a:spLocks noGrp="1"/>
          </p:cNvSpPr>
          <p:nvPr>
            <p:ph idx="1"/>
          </p:nvPr>
        </p:nvSpPr>
        <p:spPr>
          <a:xfrm>
            <a:off x="6681789" y="2290762"/>
            <a:ext cx="4572428" cy="4033837"/>
          </a:xfrm>
        </p:spPr>
        <p:txBody>
          <a:bodyPr anchor="t">
            <a:normAutofit/>
          </a:bodyPr>
          <a:lstStyle/>
          <a:p>
            <a:r>
              <a:rPr lang="en-US" dirty="0"/>
              <a:t>These new cars:</a:t>
            </a:r>
          </a:p>
          <a:p>
            <a:pPr lvl="1"/>
            <a:r>
              <a:rPr lang="en-US" dirty="0"/>
              <a:t>Increased Revenue around $830,000</a:t>
            </a:r>
          </a:p>
          <a:p>
            <a:pPr lvl="1"/>
            <a:r>
              <a:rPr lang="en-US" dirty="0"/>
              <a:t>Increased Costs less than $360,000</a:t>
            </a:r>
          </a:p>
          <a:p>
            <a:pPr marL="457200" lvl="1" indent="0">
              <a:buNone/>
            </a:pPr>
            <a:endParaRPr lang="en-US" dirty="0"/>
          </a:p>
          <a:p>
            <a:pPr marL="457200" lvl="1" indent="0">
              <a:buNone/>
            </a:pPr>
            <a:r>
              <a:rPr lang="en-US" b="1" dirty="0"/>
              <a:t>Profit Increased      </a:t>
            </a:r>
            <a:r>
              <a:rPr lang="en-US" b="1" i="0" u="none" strike="noStrike" dirty="0">
                <a:effectLst/>
                <a:latin typeface="Calibri" panose="020F0502020204030204" pitchFamily="34" charset="0"/>
              </a:rPr>
              <a:t>$472,338</a:t>
            </a:r>
            <a:r>
              <a:rPr lang="en-US" dirty="0"/>
              <a:t> </a:t>
            </a:r>
            <a:endParaRPr lang="en-US" b="1" dirty="0"/>
          </a:p>
        </p:txBody>
      </p:sp>
      <p:cxnSp>
        <p:nvCxnSpPr>
          <p:cNvPr id="18" name="Straight Connector 17">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7" name="Ink 6">
                <a:extLst>
                  <a:ext uri="{FF2B5EF4-FFF2-40B4-BE49-F238E27FC236}">
                    <a16:creationId xmlns:a16="http://schemas.microsoft.com/office/drawing/2014/main" id="{BED67C6B-1531-4627-A564-58E87EECBB39}"/>
                  </a:ext>
                </a:extLst>
              </p14:cNvPr>
              <p14:cNvContentPartPr/>
              <p14:nvPr/>
            </p14:nvContentPartPr>
            <p14:xfrm>
              <a:off x="8844694" y="3523122"/>
              <a:ext cx="1431000" cy="1090440"/>
            </p14:xfrm>
          </p:contentPart>
        </mc:Choice>
        <mc:Fallback xmlns="">
          <p:pic>
            <p:nvPicPr>
              <p:cNvPr id="7" name="Ink 6">
                <a:extLst>
                  <a:ext uri="{FF2B5EF4-FFF2-40B4-BE49-F238E27FC236}">
                    <a16:creationId xmlns:a16="http://schemas.microsoft.com/office/drawing/2014/main" id="{BED67C6B-1531-4627-A564-58E87EECBB39}"/>
                  </a:ext>
                </a:extLst>
              </p:cNvPr>
              <p:cNvPicPr/>
              <p:nvPr/>
            </p:nvPicPr>
            <p:blipFill>
              <a:blip r:embed="rId5"/>
              <a:stretch>
                <a:fillRect/>
              </a:stretch>
            </p:blipFill>
            <p:spPr>
              <a:xfrm>
                <a:off x="8835694" y="3514482"/>
                <a:ext cx="1448640" cy="1108080"/>
              </a:xfrm>
              <a:prstGeom prst="rect">
                <a:avLst/>
              </a:prstGeom>
            </p:spPr>
          </p:pic>
        </mc:Fallback>
      </mc:AlternateContent>
      <p:sp>
        <p:nvSpPr>
          <p:cNvPr id="4" name="TextBox 3">
            <a:extLst>
              <a:ext uri="{FF2B5EF4-FFF2-40B4-BE49-F238E27FC236}">
                <a16:creationId xmlns:a16="http://schemas.microsoft.com/office/drawing/2014/main" id="{09E3D38B-1FD4-4D1B-8656-186A950DDCE7}"/>
              </a:ext>
            </a:extLst>
          </p:cNvPr>
          <p:cNvSpPr txBox="1"/>
          <p:nvPr/>
        </p:nvSpPr>
        <p:spPr>
          <a:xfrm>
            <a:off x="851944" y="5871703"/>
            <a:ext cx="5655715" cy="400110"/>
          </a:xfrm>
          <a:prstGeom prst="rect">
            <a:avLst/>
          </a:prstGeom>
          <a:noFill/>
        </p:spPr>
        <p:txBody>
          <a:bodyPr wrap="none" rtlCol="0">
            <a:spAutoFit/>
          </a:bodyPr>
          <a:lstStyle/>
          <a:p>
            <a:r>
              <a:rPr lang="en-US" sz="2000" dirty="0"/>
              <a:t>2018 Profit: </a:t>
            </a:r>
            <a:r>
              <a:rPr lang="en-US" sz="1800" b="0" i="0" u="none" strike="noStrike" dirty="0">
                <a:solidFill>
                  <a:srgbClr val="000000"/>
                </a:solidFill>
                <a:effectLst/>
                <a:latin typeface="Calibri" panose="020F0502020204030204" pitchFamily="34" charset="0"/>
              </a:rPr>
              <a:t>$36,383,335.89	</a:t>
            </a:r>
            <a:r>
              <a:rPr lang="en-US" sz="2000" dirty="0"/>
              <a:t> 2019 Profit: </a:t>
            </a:r>
            <a:r>
              <a:rPr lang="en-US" sz="1800" b="0" i="0" u="none" strike="noStrike" dirty="0">
                <a:solidFill>
                  <a:srgbClr val="000000"/>
                </a:solidFill>
                <a:effectLst/>
                <a:latin typeface="Calibri" panose="020F0502020204030204" pitchFamily="34" charset="0"/>
              </a:rPr>
              <a:t>$36,855,673.90</a:t>
            </a:r>
            <a:r>
              <a:rPr lang="en-US" sz="2000" dirty="0"/>
              <a:t> </a:t>
            </a:r>
          </a:p>
        </p:txBody>
      </p:sp>
    </p:spTree>
    <p:extLst>
      <p:ext uri="{BB962C8B-B14F-4D97-AF65-F5344CB8AC3E}">
        <p14:creationId xmlns:p14="http://schemas.microsoft.com/office/powerpoint/2010/main" val="421696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871A25-C345-4247-B2E0-42B326E22ADC}"/>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sz="3700" dirty="0"/>
              <a:t>Conclusion</a:t>
            </a:r>
          </a:p>
        </p:txBody>
      </p:sp>
      <p:cxnSp>
        <p:nvCxnSpPr>
          <p:cNvPr id="31" name="Straight Connector 30">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8FD533A2-26E8-48AF-BE49-614D28E3755F}"/>
              </a:ext>
            </a:extLst>
          </p:cNvPr>
          <p:cNvPicPr>
            <a:picLocks noGrp="1" noChangeAspect="1"/>
          </p:cNvPicPr>
          <p:nvPr>
            <p:ph idx="1"/>
          </p:nvPr>
        </p:nvPicPr>
        <p:blipFill>
          <a:blip r:embed="rId3"/>
          <a:stretch>
            <a:fillRect/>
          </a:stretch>
        </p:blipFill>
        <p:spPr>
          <a:xfrm>
            <a:off x="532755" y="1258302"/>
            <a:ext cx="7228091" cy="4336855"/>
          </a:xfrm>
          <a:prstGeom prst="rect">
            <a:avLst/>
          </a:prstGeom>
        </p:spPr>
      </p:pic>
      <p:sp>
        <p:nvSpPr>
          <p:cNvPr id="3" name="TextBox 2">
            <a:extLst>
              <a:ext uri="{FF2B5EF4-FFF2-40B4-BE49-F238E27FC236}">
                <a16:creationId xmlns:a16="http://schemas.microsoft.com/office/drawing/2014/main" id="{B702BF1B-C2E3-44D9-AF1D-84D78C102546}"/>
              </a:ext>
            </a:extLst>
          </p:cNvPr>
          <p:cNvSpPr txBox="1"/>
          <p:nvPr/>
        </p:nvSpPr>
        <p:spPr>
          <a:xfrm>
            <a:off x="8774130" y="4258340"/>
            <a:ext cx="3478837" cy="461665"/>
          </a:xfrm>
          <a:prstGeom prst="rect">
            <a:avLst/>
          </a:prstGeom>
          <a:noFill/>
        </p:spPr>
        <p:txBody>
          <a:bodyPr wrap="none" rtlCol="0">
            <a:spAutoFit/>
          </a:bodyPr>
          <a:lstStyle/>
          <a:p>
            <a:r>
              <a:rPr lang="en-US" sz="2400" dirty="0"/>
              <a:t>Combine the three strategies.</a:t>
            </a:r>
          </a:p>
        </p:txBody>
      </p:sp>
      <p:sp>
        <p:nvSpPr>
          <p:cNvPr id="5" name="TextBox 4">
            <a:extLst>
              <a:ext uri="{FF2B5EF4-FFF2-40B4-BE49-F238E27FC236}">
                <a16:creationId xmlns:a16="http://schemas.microsoft.com/office/drawing/2014/main" id="{E9B754C9-DF86-4E1B-9E75-72E0D9EA1802}"/>
              </a:ext>
            </a:extLst>
          </p:cNvPr>
          <p:cNvSpPr txBox="1"/>
          <p:nvPr/>
        </p:nvSpPr>
        <p:spPr>
          <a:xfrm>
            <a:off x="8293601" y="1258302"/>
            <a:ext cx="3552502" cy="1200329"/>
          </a:xfrm>
          <a:prstGeom prst="rect">
            <a:avLst/>
          </a:prstGeom>
          <a:noFill/>
        </p:spPr>
        <p:txBody>
          <a:bodyPr wrap="square" rtlCol="0">
            <a:spAutoFit/>
          </a:bodyPr>
          <a:lstStyle/>
          <a:p>
            <a:r>
              <a:rPr lang="en-US" sz="2400" dirty="0"/>
              <a:t>2019 Profit: $39,598,147</a:t>
            </a:r>
          </a:p>
          <a:p>
            <a:endParaRPr lang="en-US" sz="2400" dirty="0"/>
          </a:p>
          <a:p>
            <a:r>
              <a:rPr lang="en-US" sz="2400" dirty="0"/>
              <a:t>Percent Increase: 9%</a:t>
            </a:r>
          </a:p>
        </p:txBody>
      </p:sp>
    </p:spTree>
    <p:extLst>
      <p:ext uri="{BB962C8B-B14F-4D97-AF65-F5344CB8AC3E}">
        <p14:creationId xmlns:p14="http://schemas.microsoft.com/office/powerpoint/2010/main" val="3048238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ar parked in a parking lot&#10;&#10;Description automatically generated">
            <a:extLst>
              <a:ext uri="{FF2B5EF4-FFF2-40B4-BE49-F238E27FC236}">
                <a16:creationId xmlns:a16="http://schemas.microsoft.com/office/drawing/2014/main" id="{DD59D40E-9A1E-4B77-B0F7-E18F847BC239}"/>
              </a:ext>
            </a:extLst>
          </p:cNvPr>
          <p:cNvPicPr>
            <a:picLocks noGrp="1" noChangeAspect="1"/>
          </p:cNvPicPr>
          <p:nvPr>
            <p:ph idx="1"/>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414"/>
          <a:stretch/>
        </p:blipFill>
        <p:spPr>
          <a:xfrm>
            <a:off x="-1154" y="-23243"/>
            <a:ext cx="12192000" cy="6857990"/>
          </a:xfrm>
          <a:prstGeom prst="rect">
            <a:avLst/>
          </a:prstGeom>
        </p:spPr>
      </p:pic>
      <p:sp>
        <p:nvSpPr>
          <p:cNvPr id="27" name="Rectangle 26">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1E215-DE40-4072-8112-04E939C1DA13}"/>
              </a:ext>
            </a:extLst>
          </p:cNvPr>
          <p:cNvSpPr>
            <a:spLocks noGrp="1"/>
          </p:cNvSpPr>
          <p:nvPr>
            <p:ph type="title"/>
          </p:nvPr>
        </p:nvSpPr>
        <p:spPr>
          <a:xfrm>
            <a:off x="1522846" y="1264024"/>
            <a:ext cx="9144000" cy="2611940"/>
          </a:xfrm>
        </p:spPr>
        <p:txBody>
          <a:bodyPr vert="horz" lIns="91440" tIns="45720" rIns="91440" bIns="45720" rtlCol="0" anchor="b">
            <a:normAutofit/>
          </a:bodyPr>
          <a:lstStyle/>
          <a:p>
            <a:pPr algn="ctr"/>
            <a:r>
              <a:rPr lang="en-US" sz="5400" i="1" kern="1200" cap="all" baseline="0">
                <a:solidFill>
                  <a:srgbClr val="FFFFFF"/>
                </a:solidFill>
                <a:latin typeface="+mj-lt"/>
                <a:ea typeface="+mj-ea"/>
                <a:cs typeface="+mj-cs"/>
              </a:rPr>
              <a:t>The End</a:t>
            </a:r>
          </a:p>
        </p:txBody>
      </p:sp>
      <p:sp>
        <p:nvSpPr>
          <p:cNvPr id="6" name="TextBox 5">
            <a:extLst>
              <a:ext uri="{FF2B5EF4-FFF2-40B4-BE49-F238E27FC236}">
                <a16:creationId xmlns:a16="http://schemas.microsoft.com/office/drawing/2014/main" id="{8E089CBD-98C9-4F5D-941F-B3D8CC781D19}"/>
              </a:ext>
            </a:extLst>
          </p:cNvPr>
          <p:cNvSpPr txBox="1"/>
          <p:nvPr/>
        </p:nvSpPr>
        <p:spPr>
          <a:xfrm>
            <a:off x="10097004" y="6657945"/>
            <a:ext cx="20938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automoblog.net/2013/11/25/nissan-gt-r-nismo/">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3" name="TextBox 2">
            <a:extLst>
              <a:ext uri="{FF2B5EF4-FFF2-40B4-BE49-F238E27FC236}">
                <a16:creationId xmlns:a16="http://schemas.microsoft.com/office/drawing/2014/main" id="{F2B4195C-72AC-449B-A8F7-40E96EA9399C}"/>
              </a:ext>
            </a:extLst>
          </p:cNvPr>
          <p:cNvSpPr txBox="1"/>
          <p:nvPr/>
        </p:nvSpPr>
        <p:spPr>
          <a:xfrm>
            <a:off x="139084" y="6173576"/>
            <a:ext cx="11404074" cy="519351"/>
          </a:xfrm>
          <a:prstGeom prst="ellipse">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dirty="0">
                <a:hlinkClick r:id="rId7">
                  <a:snd r:embed="rId6" name="voltage.wav"/>
                </a:hlinkClick>
              </a:rPr>
              <a:t>https://drive.google.com/file/d/160eMUDGxL4XvOQ69xIuaAbmmUpedhDgC/view?usp=sharing</a:t>
            </a:r>
            <a:endParaRPr lang="en-US" dirty="0"/>
          </a:p>
        </p:txBody>
      </p:sp>
      <p:pic>
        <p:nvPicPr>
          <p:cNvPr id="8" name="Graphic 7" descr="Chevron arrows">
            <a:extLst>
              <a:ext uri="{FF2B5EF4-FFF2-40B4-BE49-F238E27FC236}">
                <a16:creationId xmlns:a16="http://schemas.microsoft.com/office/drawing/2014/main" id="{95E9BC2B-1331-4CBB-AAA7-2B54046C66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1226" y="5966844"/>
            <a:ext cx="914400" cy="914400"/>
          </a:xfrm>
          <a:prstGeom prst="rect">
            <a:avLst/>
          </a:prstGeom>
        </p:spPr>
      </p:pic>
      <p:sp>
        <p:nvSpPr>
          <p:cNvPr id="10" name="TextBox 9">
            <a:extLst>
              <a:ext uri="{FF2B5EF4-FFF2-40B4-BE49-F238E27FC236}">
                <a16:creationId xmlns:a16="http://schemas.microsoft.com/office/drawing/2014/main" id="{50484DC9-694F-438D-9D41-A491AC02B034}"/>
              </a:ext>
            </a:extLst>
          </p:cNvPr>
          <p:cNvSpPr txBox="1"/>
          <p:nvPr/>
        </p:nvSpPr>
        <p:spPr>
          <a:xfrm>
            <a:off x="1271674" y="5960513"/>
            <a:ext cx="787395" cy="646331"/>
          </a:xfrm>
          <a:prstGeom prst="rect">
            <a:avLst/>
          </a:prstGeom>
          <a:noFill/>
        </p:spPr>
        <p:txBody>
          <a:bodyPr wrap="none" rtlCol="0">
            <a:spAutoFit/>
          </a:bodyPr>
          <a:lstStyle/>
          <a:p>
            <a:r>
              <a:rPr lang="en-US" dirty="0">
                <a:highlight>
                  <a:srgbClr val="FFFF00"/>
                </a:highlight>
              </a:rPr>
              <a:t>Link to </a:t>
            </a:r>
          </a:p>
          <a:p>
            <a:r>
              <a:rPr lang="en-US" dirty="0">
                <a:highlight>
                  <a:srgbClr val="FFFF00"/>
                </a:highlight>
              </a:rPr>
              <a:t>Flyer:</a:t>
            </a:r>
          </a:p>
        </p:txBody>
      </p:sp>
    </p:spTree>
    <p:extLst>
      <p:ext uri="{BB962C8B-B14F-4D97-AF65-F5344CB8AC3E}">
        <p14:creationId xmlns:p14="http://schemas.microsoft.com/office/powerpoint/2010/main" val="2609962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A5BB70-1673-4097-A7F8-BCF5F4F19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3">
            <a:extLst>
              <a:ext uri="{FF2B5EF4-FFF2-40B4-BE49-F238E27FC236}">
                <a16:creationId xmlns:a16="http://schemas.microsoft.com/office/drawing/2014/main" id="{7AA72C55-67D2-47FE-9C0B-01A954C8B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4307196"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9784" h="6857998">
                <a:moveTo>
                  <a:pt x="2034528" y="0"/>
                </a:moveTo>
                <a:lnTo>
                  <a:pt x="5839784" y="0"/>
                </a:lnTo>
                <a:lnTo>
                  <a:pt x="5839784" y="6857998"/>
                </a:lnTo>
                <a:lnTo>
                  <a:pt x="0" y="6856093"/>
                </a:lnTo>
                <a:lnTo>
                  <a:pt x="203452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D18007-CC20-49E7-B3FD-43058C9B0B33}"/>
              </a:ext>
            </a:extLst>
          </p:cNvPr>
          <p:cNvSpPr>
            <a:spLocks noGrp="1"/>
          </p:cNvSpPr>
          <p:nvPr>
            <p:ph type="title"/>
          </p:nvPr>
        </p:nvSpPr>
        <p:spPr>
          <a:xfrm>
            <a:off x="668908" y="657225"/>
            <a:ext cx="2965938" cy="2921385"/>
          </a:xfrm>
        </p:spPr>
        <p:txBody>
          <a:bodyPr anchor="t">
            <a:normAutofit/>
          </a:bodyPr>
          <a:lstStyle/>
          <a:p>
            <a:r>
              <a:rPr lang="en-US" sz="3300"/>
              <a:t>Our Strategies</a:t>
            </a:r>
          </a:p>
        </p:txBody>
      </p:sp>
      <p:cxnSp>
        <p:nvCxnSpPr>
          <p:cNvPr id="13" name="Straight Connector 12">
            <a:extLst>
              <a:ext uri="{FF2B5EF4-FFF2-40B4-BE49-F238E27FC236}">
                <a16:creationId xmlns:a16="http://schemas.microsoft.com/office/drawing/2014/main" id="{CED23ACC-C318-4DEB-B776-570408C7FB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0896" y="4496637"/>
            <a:ext cx="3764149" cy="2361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D9BE15-6B66-4F4C-B41A-B2A4C3049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884066"/>
            <a:ext cx="3140110" cy="49739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B4672A8-96F1-4035-BB5A-B57D559F0A59}"/>
              </a:ext>
            </a:extLst>
          </p:cNvPr>
          <p:cNvGraphicFramePr>
            <a:graphicFrameLocks noGrp="1"/>
          </p:cNvGraphicFramePr>
          <p:nvPr>
            <p:ph idx="1"/>
            <p:extLst>
              <p:ext uri="{D42A27DB-BD31-4B8C-83A1-F6EECF244321}">
                <p14:modId xmlns:p14="http://schemas.microsoft.com/office/powerpoint/2010/main" val="434515393"/>
              </p:ext>
            </p:extLst>
          </p:nvPr>
        </p:nvGraphicFramePr>
        <p:xfrm>
          <a:off x="4788040" y="728505"/>
          <a:ext cx="6541475" cy="5265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88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E939-4F65-47CF-9859-5F87E452A6C6}"/>
              </a:ext>
            </a:extLst>
          </p:cNvPr>
          <p:cNvSpPr>
            <a:spLocks noGrp="1"/>
          </p:cNvSpPr>
          <p:nvPr>
            <p:ph type="title"/>
          </p:nvPr>
        </p:nvSpPr>
        <p:spPr/>
        <p:txBody>
          <a:bodyPr/>
          <a:lstStyle/>
          <a:p>
            <a:r>
              <a:rPr lang="en-US" dirty="0"/>
              <a:t>Growth in Business</a:t>
            </a:r>
          </a:p>
        </p:txBody>
      </p:sp>
      <p:pic>
        <p:nvPicPr>
          <p:cNvPr id="4" name="Content Placeholder 3">
            <a:extLst>
              <a:ext uri="{FF2B5EF4-FFF2-40B4-BE49-F238E27FC236}">
                <a16:creationId xmlns:a16="http://schemas.microsoft.com/office/drawing/2014/main" id="{16B3E959-733F-4402-BCAB-8C8158AC7F9D}"/>
              </a:ext>
            </a:extLst>
          </p:cNvPr>
          <p:cNvPicPr>
            <a:picLocks noGrp="1" noChangeAspect="1"/>
          </p:cNvPicPr>
          <p:nvPr>
            <p:ph idx="1"/>
          </p:nvPr>
        </p:nvPicPr>
        <p:blipFill>
          <a:blip r:embed="rId3"/>
          <a:stretch>
            <a:fillRect/>
          </a:stretch>
        </p:blipFill>
        <p:spPr>
          <a:xfrm rot="16200000">
            <a:off x="4469907" y="-1598491"/>
            <a:ext cx="3252187" cy="12192001"/>
          </a:xfrm>
          <a:prstGeom prst="rect">
            <a:avLst/>
          </a:prstGeom>
        </p:spPr>
      </p:pic>
      <p:pic>
        <p:nvPicPr>
          <p:cNvPr id="5" name="Picture 4">
            <a:extLst>
              <a:ext uri="{FF2B5EF4-FFF2-40B4-BE49-F238E27FC236}">
                <a16:creationId xmlns:a16="http://schemas.microsoft.com/office/drawing/2014/main" id="{1EB6691C-30AD-4306-B5D6-A60C6F1253CA}"/>
              </a:ext>
            </a:extLst>
          </p:cNvPr>
          <p:cNvPicPr>
            <a:picLocks noChangeAspect="1"/>
          </p:cNvPicPr>
          <p:nvPr/>
        </p:nvPicPr>
        <p:blipFill>
          <a:blip r:embed="rId4"/>
          <a:stretch>
            <a:fillRect/>
          </a:stretch>
        </p:blipFill>
        <p:spPr>
          <a:xfrm rot="16200000">
            <a:off x="5545585" y="-3531851"/>
            <a:ext cx="857680" cy="11948849"/>
          </a:xfrm>
          <a:prstGeom prst="rect">
            <a:avLst/>
          </a:prstGeom>
        </p:spPr>
      </p:pic>
      <p:pic>
        <p:nvPicPr>
          <p:cNvPr id="7" name="Graphic 6" descr="Business Growth">
            <a:extLst>
              <a:ext uri="{FF2B5EF4-FFF2-40B4-BE49-F238E27FC236}">
                <a16:creationId xmlns:a16="http://schemas.microsoft.com/office/drawing/2014/main" id="{DA28CF7D-366D-4C7A-AF35-827295328A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2953" y="845049"/>
            <a:ext cx="914400" cy="914400"/>
          </a:xfrm>
          <a:prstGeom prst="rect">
            <a:avLst/>
          </a:prstGeom>
        </p:spPr>
      </p:pic>
      <p:sp>
        <p:nvSpPr>
          <p:cNvPr id="9" name="TextBox 8">
            <a:extLst>
              <a:ext uri="{FF2B5EF4-FFF2-40B4-BE49-F238E27FC236}">
                <a16:creationId xmlns:a16="http://schemas.microsoft.com/office/drawing/2014/main" id="{E1478074-0139-4DE7-8FF1-EFAD573C1522}"/>
              </a:ext>
            </a:extLst>
          </p:cNvPr>
          <p:cNvSpPr txBox="1"/>
          <p:nvPr/>
        </p:nvSpPr>
        <p:spPr>
          <a:xfrm>
            <a:off x="349324" y="3116462"/>
            <a:ext cx="11250202" cy="369332"/>
          </a:xfrm>
          <a:prstGeom prst="rect">
            <a:avLst/>
          </a:prstGeom>
          <a:noFill/>
        </p:spPr>
        <p:txBody>
          <a:bodyPr wrap="square" rtlCol="0">
            <a:spAutoFit/>
          </a:bodyPr>
          <a:lstStyle/>
          <a:p>
            <a:r>
              <a:rPr lang="en-US" dirty="0"/>
              <a:t>Branch 1 increases over $85,0000 (5.1%)</a:t>
            </a:r>
          </a:p>
        </p:txBody>
      </p:sp>
      <p:sp>
        <p:nvSpPr>
          <p:cNvPr id="10" name="Rectangle 9">
            <a:extLst>
              <a:ext uri="{FF2B5EF4-FFF2-40B4-BE49-F238E27FC236}">
                <a16:creationId xmlns:a16="http://schemas.microsoft.com/office/drawing/2014/main" id="{785FAD47-8B7A-476A-B63E-38D5B49A0C75}"/>
              </a:ext>
            </a:extLst>
          </p:cNvPr>
          <p:cNvSpPr/>
          <p:nvPr/>
        </p:nvSpPr>
        <p:spPr>
          <a:xfrm>
            <a:off x="209267" y="5934670"/>
            <a:ext cx="49244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p>
        </p:txBody>
      </p:sp>
      <p:sp>
        <p:nvSpPr>
          <p:cNvPr id="11" name="Rectangle 10">
            <a:extLst>
              <a:ext uri="{FF2B5EF4-FFF2-40B4-BE49-F238E27FC236}">
                <a16:creationId xmlns:a16="http://schemas.microsoft.com/office/drawing/2014/main" id="{4E288F63-890A-4C9F-B4AF-21BB4815CFD7}"/>
              </a:ext>
            </a:extLst>
          </p:cNvPr>
          <p:cNvSpPr/>
          <p:nvPr/>
        </p:nvSpPr>
        <p:spPr>
          <a:xfrm>
            <a:off x="1349698" y="5934670"/>
            <a:ext cx="49244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6</a:t>
            </a:r>
          </a:p>
        </p:txBody>
      </p:sp>
      <p:sp>
        <p:nvSpPr>
          <p:cNvPr id="12" name="TextBox 11">
            <a:extLst>
              <a:ext uri="{FF2B5EF4-FFF2-40B4-BE49-F238E27FC236}">
                <a16:creationId xmlns:a16="http://schemas.microsoft.com/office/drawing/2014/main" id="{C3C53007-7183-4DD6-A967-E0C5DBE0B7E1}"/>
              </a:ext>
            </a:extLst>
          </p:cNvPr>
          <p:cNvSpPr txBox="1"/>
          <p:nvPr/>
        </p:nvSpPr>
        <p:spPr>
          <a:xfrm>
            <a:off x="1539410" y="3617252"/>
            <a:ext cx="3114783" cy="369332"/>
          </a:xfrm>
          <a:prstGeom prst="rect">
            <a:avLst/>
          </a:prstGeom>
          <a:noFill/>
        </p:spPr>
        <p:txBody>
          <a:bodyPr wrap="square" rtlCol="0">
            <a:spAutoFit/>
          </a:bodyPr>
          <a:lstStyle/>
          <a:p>
            <a:r>
              <a:rPr lang="en-US" dirty="0"/>
              <a:t>Branch 6 only about $30,350 (3%)</a:t>
            </a:r>
          </a:p>
        </p:txBody>
      </p:sp>
      <p:sp>
        <p:nvSpPr>
          <p:cNvPr id="13" name="Rectangle 12">
            <a:extLst>
              <a:ext uri="{FF2B5EF4-FFF2-40B4-BE49-F238E27FC236}">
                <a16:creationId xmlns:a16="http://schemas.microsoft.com/office/drawing/2014/main" id="{757B42F0-C2B4-4A70-95F8-D095AF1E6862}"/>
              </a:ext>
            </a:extLst>
          </p:cNvPr>
          <p:cNvSpPr/>
          <p:nvPr/>
        </p:nvSpPr>
        <p:spPr>
          <a:xfrm>
            <a:off x="11473974" y="5920603"/>
            <a:ext cx="8002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50</a:t>
            </a:r>
          </a:p>
        </p:txBody>
      </p:sp>
      <p:cxnSp>
        <p:nvCxnSpPr>
          <p:cNvPr id="16" name="Connector: Elbow 15">
            <a:extLst>
              <a:ext uri="{FF2B5EF4-FFF2-40B4-BE49-F238E27FC236}">
                <a16:creationId xmlns:a16="http://schemas.microsoft.com/office/drawing/2014/main" id="{457D4080-BAAB-4C2F-BFDC-83880E373B6E}"/>
              </a:ext>
            </a:extLst>
          </p:cNvPr>
          <p:cNvCxnSpPr>
            <a:cxnSpLocks/>
          </p:cNvCxnSpPr>
          <p:nvPr/>
        </p:nvCxnSpPr>
        <p:spPr>
          <a:xfrm>
            <a:off x="419529" y="3617253"/>
            <a:ext cx="1119881" cy="908258"/>
          </a:xfrm>
          <a:prstGeom prst="bentConnector3">
            <a:avLst/>
          </a:prstGeom>
        </p:spPr>
        <p:style>
          <a:lnRef idx="3">
            <a:schemeClr val="dk1"/>
          </a:lnRef>
          <a:fillRef idx="0">
            <a:schemeClr val="dk1"/>
          </a:fillRef>
          <a:effectRef idx="2">
            <a:schemeClr val="dk1"/>
          </a:effectRef>
          <a:fontRef idx="minor">
            <a:schemeClr val="tx1"/>
          </a:fontRef>
        </p:style>
      </p:cxnSp>
      <p:cxnSp>
        <p:nvCxnSpPr>
          <p:cNvPr id="21" name="Connector: Elbow 20">
            <a:extLst>
              <a:ext uri="{FF2B5EF4-FFF2-40B4-BE49-F238E27FC236}">
                <a16:creationId xmlns:a16="http://schemas.microsoft.com/office/drawing/2014/main" id="{C3DFF6C2-7214-446C-BF8C-C52FF6B2FE81}"/>
              </a:ext>
            </a:extLst>
          </p:cNvPr>
          <p:cNvCxnSpPr>
            <a:cxnSpLocks/>
          </p:cNvCxnSpPr>
          <p:nvPr/>
        </p:nvCxnSpPr>
        <p:spPr>
          <a:xfrm>
            <a:off x="419530" y="3429000"/>
            <a:ext cx="1217485" cy="1023141"/>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1CAA9066-7A32-4E74-AFBD-D13598B112A3}"/>
              </a:ext>
            </a:extLst>
          </p:cNvPr>
          <p:cNvSpPr txBox="1"/>
          <p:nvPr/>
        </p:nvSpPr>
        <p:spPr>
          <a:xfrm>
            <a:off x="4955928" y="6237444"/>
            <a:ext cx="2531462" cy="369332"/>
          </a:xfrm>
          <a:prstGeom prst="rect">
            <a:avLst/>
          </a:prstGeom>
          <a:noFill/>
        </p:spPr>
        <p:txBody>
          <a:bodyPr wrap="none" rtlCol="0">
            <a:spAutoFit/>
          </a:bodyPr>
          <a:lstStyle/>
          <a:p>
            <a:r>
              <a:rPr lang="en-US" dirty="0"/>
              <a:t>Measured in Gross Revenue</a:t>
            </a:r>
          </a:p>
        </p:txBody>
      </p:sp>
    </p:spTree>
    <p:extLst>
      <p:ext uri="{BB962C8B-B14F-4D97-AF65-F5344CB8AC3E}">
        <p14:creationId xmlns:p14="http://schemas.microsoft.com/office/powerpoint/2010/main" val="3850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105210-61FE-4E9D-9076-A5618FDA8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22B5C-215D-4521-B686-3CED6B6C90B0}"/>
              </a:ext>
            </a:extLst>
          </p:cNvPr>
          <p:cNvSpPr>
            <a:spLocks noGrp="1"/>
          </p:cNvSpPr>
          <p:nvPr>
            <p:ph type="title"/>
          </p:nvPr>
        </p:nvSpPr>
        <p:spPr>
          <a:xfrm>
            <a:off x="977436" y="533398"/>
            <a:ext cx="6008914" cy="1377595"/>
          </a:xfrm>
        </p:spPr>
        <p:txBody>
          <a:bodyPr>
            <a:normAutofit/>
          </a:bodyPr>
          <a:lstStyle/>
          <a:p>
            <a:r>
              <a:rPr lang="en-US" dirty="0"/>
              <a:t>Totals</a:t>
            </a:r>
            <a:br>
              <a:rPr lang="en-US" dirty="0"/>
            </a:br>
            <a:endParaRPr lang="en-US" dirty="0"/>
          </a:p>
        </p:txBody>
      </p:sp>
      <p:sp>
        <p:nvSpPr>
          <p:cNvPr id="3" name="Content Placeholder 2">
            <a:extLst>
              <a:ext uri="{FF2B5EF4-FFF2-40B4-BE49-F238E27FC236}">
                <a16:creationId xmlns:a16="http://schemas.microsoft.com/office/drawing/2014/main" id="{118CFE05-25A9-48F8-9AE3-3234E9219201}"/>
              </a:ext>
            </a:extLst>
          </p:cNvPr>
          <p:cNvSpPr>
            <a:spLocks noGrp="1"/>
          </p:cNvSpPr>
          <p:nvPr>
            <p:ph idx="1"/>
          </p:nvPr>
        </p:nvSpPr>
        <p:spPr>
          <a:xfrm>
            <a:off x="1143000" y="2216886"/>
            <a:ext cx="6150926" cy="3817091"/>
          </a:xfrm>
        </p:spPr>
        <p:txBody>
          <a:bodyPr>
            <a:normAutofit/>
          </a:bodyPr>
          <a:lstStyle/>
          <a:p>
            <a:r>
              <a:rPr lang="en-US" dirty="0"/>
              <a:t>Average Increase per Branch	         Total Increase</a:t>
            </a:r>
          </a:p>
          <a:p>
            <a:pPr marL="0" indent="0">
              <a:buNone/>
            </a:pPr>
            <a:r>
              <a:rPr lang="en-US" dirty="0"/>
              <a:t>	           $50,537			$2,526,849</a:t>
            </a:r>
          </a:p>
          <a:p>
            <a:r>
              <a:rPr lang="en-US" dirty="0"/>
              <a:t>The Average Growth is 3.9%</a:t>
            </a:r>
          </a:p>
          <a:p>
            <a:pPr marL="0" indent="0">
              <a:buNone/>
            </a:pPr>
            <a:endParaRPr lang="en-US" dirty="0"/>
          </a:p>
          <a:p>
            <a:pPr marL="0" indent="0">
              <a:buNone/>
            </a:pPr>
            <a:r>
              <a:rPr lang="en-US" dirty="0"/>
              <a:t>Total Revenue 2019: </a:t>
            </a:r>
            <a:r>
              <a:rPr lang="en-US" b="0" i="0" u="none" strike="noStrike" dirty="0">
                <a:solidFill>
                  <a:srgbClr val="000000"/>
                </a:solidFill>
                <a:effectLst/>
                <a:latin typeface="Calibri" panose="020F0502020204030204" pitchFamily="34" charset="0"/>
              </a:rPr>
              <a:t>$67,392,889</a:t>
            </a:r>
            <a:r>
              <a:rPr lang="en-US" dirty="0"/>
              <a:t> </a:t>
            </a:r>
          </a:p>
        </p:txBody>
      </p:sp>
      <p:cxnSp>
        <p:nvCxnSpPr>
          <p:cNvPr id="11" name="Straight Connector 10">
            <a:extLst>
              <a:ext uri="{FF2B5EF4-FFF2-40B4-BE49-F238E27FC236}">
                <a16:creationId xmlns:a16="http://schemas.microsoft.com/office/drawing/2014/main" id="{8C1DF613-CD5C-4D37-9F6C-843AFBBBDE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197929"/>
            <a:ext cx="2875207" cy="166007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B56F5D-A737-4E56-BCDD-0F992B89C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6033977"/>
            <a:ext cx="7151914"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4AB0105-8E46-47DB-AFEC-D295D8E30650}"/>
              </a:ext>
            </a:extLst>
          </p:cNvPr>
          <p:cNvPicPr>
            <a:picLocks noChangeAspect="1"/>
          </p:cNvPicPr>
          <p:nvPr/>
        </p:nvPicPr>
        <p:blipFill rotWithShape="1">
          <a:blip r:embed="rId3"/>
          <a:srcRect l="30004" r="28841" b="-1"/>
          <a:stretch/>
        </p:blipFill>
        <p:spPr>
          <a:xfrm>
            <a:off x="7963785" y="10"/>
            <a:ext cx="4228215" cy="685799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9EB9054-AD7A-45E5-8699-E878EFF6ABCA}"/>
                  </a:ext>
                </a:extLst>
              </p14:cNvPr>
              <p14:cNvContentPartPr/>
              <p14:nvPr/>
            </p14:nvContentPartPr>
            <p14:xfrm>
              <a:off x="5979289" y="3137202"/>
              <a:ext cx="948960" cy="6480"/>
            </p14:xfrm>
          </p:contentPart>
        </mc:Choice>
        <mc:Fallback xmlns="">
          <p:pic>
            <p:nvPicPr>
              <p:cNvPr id="7" name="Ink 6">
                <a:extLst>
                  <a:ext uri="{FF2B5EF4-FFF2-40B4-BE49-F238E27FC236}">
                    <a16:creationId xmlns:a16="http://schemas.microsoft.com/office/drawing/2014/main" id="{59EB9054-AD7A-45E5-8699-E878EFF6ABCA}"/>
                  </a:ext>
                </a:extLst>
              </p:cNvPr>
              <p:cNvPicPr/>
              <p:nvPr/>
            </p:nvPicPr>
            <p:blipFill>
              <a:blip r:embed="rId5"/>
              <a:stretch>
                <a:fillRect/>
              </a:stretch>
            </p:blipFill>
            <p:spPr>
              <a:xfrm>
                <a:off x="5970289" y="3128202"/>
                <a:ext cx="966600" cy="241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Treasure chest">
                <a:extLst>
                  <a:ext uri="{FF2B5EF4-FFF2-40B4-BE49-F238E27FC236}">
                    <a16:creationId xmlns:a16="http://schemas.microsoft.com/office/drawing/2014/main" id="{228EFFD1-C5E7-469C-A659-962D9CAE1EFB}"/>
                  </a:ext>
                </a:extLst>
              </p:cNvPr>
              <p:cNvGraphicFramePr>
                <a:graphicFrameLocks noChangeAspect="1"/>
              </p:cNvGraphicFramePr>
              <p:nvPr>
                <p:extLst>
                  <p:ext uri="{D42A27DB-BD31-4B8C-83A1-F6EECF244321}">
                    <p14:modId xmlns:p14="http://schemas.microsoft.com/office/powerpoint/2010/main" val="3139222649"/>
                  </p:ext>
                </p:extLst>
              </p:nvPr>
            </p:nvGraphicFramePr>
            <p:xfrm>
              <a:off x="5787746" y="3753160"/>
              <a:ext cx="4352075" cy="3201132"/>
            </p:xfrm>
            <a:graphic>
              <a:graphicData uri="http://schemas.microsoft.com/office/drawing/2017/model3d">
                <am3d:model3d r:embed="rId6">
                  <am3d:spPr>
                    <a:xfrm>
                      <a:off x="0" y="0"/>
                      <a:ext cx="4352075" cy="3201132"/>
                    </a:xfrm>
                    <a:prstGeom prst="rect">
                      <a:avLst/>
                    </a:prstGeom>
                  </am3d:spPr>
                  <am3d:camera>
                    <am3d:pos x="0" y="0" z="64378123"/>
                    <am3d:up dx="0" dy="36000000" dz="0"/>
                    <am3d:lookAt x="0" y="0" z="0"/>
                    <am3d:perspective fov="2700000"/>
                  </am3d:camera>
                  <am3d:trans>
                    <am3d:meterPerModelUnit n="182686" d="1000000"/>
                    <am3d:preTrans dx="-44331" dy="-13174775" dz="0"/>
                    <am3d:scale>
                      <am3d:sx n="1000000" d="1000000"/>
                      <am3d:sy n="1000000" d="1000000"/>
                      <am3d:sz n="1000000" d="1000000"/>
                    </am3d:scale>
                    <am3d:rot/>
                    <am3d:postTrans dx="0" dy="0" dz="0"/>
                  </am3d:trans>
                  <am3d:raster rName="Office3DRenderer" rVer="16.0.8326">
                    <am3d:blip r:embed="rId7"/>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Treasure chest">
                <a:extLst>
                  <a:ext uri="{FF2B5EF4-FFF2-40B4-BE49-F238E27FC236}">
                    <a16:creationId xmlns:a16="http://schemas.microsoft.com/office/drawing/2014/main" id="{228EFFD1-C5E7-469C-A659-962D9CAE1EFB}"/>
                  </a:ext>
                </a:extLst>
              </p:cNvPr>
              <p:cNvPicPr>
                <a:picLocks noGrp="1" noRot="1" noChangeAspect="1" noMove="1" noResize="1" noEditPoints="1" noAdjustHandles="1" noChangeArrowheads="1" noChangeShapeType="1" noCrop="1"/>
              </p:cNvPicPr>
              <p:nvPr/>
            </p:nvPicPr>
            <p:blipFill>
              <a:blip r:embed="rId7"/>
              <a:stretch>
                <a:fillRect/>
              </a:stretch>
            </p:blipFill>
            <p:spPr>
              <a:xfrm>
                <a:off x="5787746" y="3753160"/>
                <a:ext cx="4352075" cy="320113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1158A214-5657-4053-BF55-1754C006ECC3}"/>
                  </a:ext>
                </a:extLst>
              </p14:cNvPr>
              <p14:cNvContentPartPr/>
              <p14:nvPr/>
            </p14:nvContentPartPr>
            <p14:xfrm>
              <a:off x="2362729" y="4602264"/>
              <a:ext cx="360" cy="360"/>
            </p14:xfrm>
          </p:contentPart>
        </mc:Choice>
        <mc:Fallback xmlns="">
          <p:pic>
            <p:nvPicPr>
              <p:cNvPr id="10" name="Ink 9">
                <a:extLst>
                  <a:ext uri="{FF2B5EF4-FFF2-40B4-BE49-F238E27FC236}">
                    <a16:creationId xmlns:a16="http://schemas.microsoft.com/office/drawing/2014/main" id="{1158A214-5657-4053-BF55-1754C006ECC3}"/>
                  </a:ext>
                </a:extLst>
              </p:cNvPr>
              <p:cNvPicPr/>
              <p:nvPr/>
            </p:nvPicPr>
            <p:blipFill>
              <a:blip r:embed="rId9"/>
              <a:stretch>
                <a:fillRect/>
              </a:stretch>
            </p:blipFill>
            <p:spPr>
              <a:xfrm>
                <a:off x="2353729" y="4593624"/>
                <a:ext cx="18000" cy="18000"/>
              </a:xfrm>
              <a:prstGeom prst="rect">
                <a:avLst/>
              </a:prstGeom>
            </p:spPr>
          </p:pic>
        </mc:Fallback>
      </mc:AlternateContent>
      <p:sp>
        <p:nvSpPr>
          <p:cNvPr id="4" name="TextBox 3">
            <a:extLst>
              <a:ext uri="{FF2B5EF4-FFF2-40B4-BE49-F238E27FC236}">
                <a16:creationId xmlns:a16="http://schemas.microsoft.com/office/drawing/2014/main" id="{E314AB08-710F-4143-A09A-76801DD2B692}"/>
              </a:ext>
            </a:extLst>
          </p:cNvPr>
          <p:cNvSpPr txBox="1"/>
          <p:nvPr/>
        </p:nvSpPr>
        <p:spPr>
          <a:xfrm>
            <a:off x="977436" y="1535819"/>
            <a:ext cx="4259499" cy="584775"/>
          </a:xfrm>
          <a:prstGeom prst="rect">
            <a:avLst/>
          </a:prstGeom>
          <a:noFill/>
        </p:spPr>
        <p:txBody>
          <a:bodyPr wrap="none" rtlCol="0">
            <a:spAutoFit/>
          </a:bodyPr>
          <a:lstStyle/>
          <a:p>
            <a:r>
              <a:rPr lang="en-US" sz="2400" dirty="0"/>
              <a:t>Total Revenue 2018: </a:t>
            </a:r>
            <a:r>
              <a:rPr lang="en-US" sz="2400" b="0" i="0" u="none" strike="noStrike" dirty="0">
                <a:solidFill>
                  <a:srgbClr val="000000"/>
                </a:solidFill>
                <a:effectLst/>
                <a:latin typeface="Calibri" panose="020F0502020204030204" pitchFamily="34" charset="0"/>
              </a:rPr>
              <a:t>$64,866,040</a:t>
            </a:r>
            <a:r>
              <a:rPr lang="en-US" sz="3200" dirty="0"/>
              <a:t>  </a:t>
            </a:r>
            <a:endParaRPr lang="en-US" sz="2400" dirty="0"/>
          </a:p>
        </p:txBody>
      </p:sp>
    </p:spTree>
    <p:extLst>
      <p:ext uri="{BB962C8B-B14F-4D97-AF65-F5344CB8AC3E}">
        <p14:creationId xmlns:p14="http://schemas.microsoft.com/office/powerpoint/2010/main" val="261054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3ADB-226C-41F0-B3A0-0A012DBA8362}"/>
              </a:ext>
            </a:extLst>
          </p:cNvPr>
          <p:cNvSpPr>
            <a:spLocks noGrp="1"/>
          </p:cNvSpPr>
          <p:nvPr>
            <p:ph type="title"/>
          </p:nvPr>
        </p:nvSpPr>
        <p:spPr>
          <a:xfrm>
            <a:off x="1143000" y="503433"/>
            <a:ext cx="9906000" cy="1166631"/>
          </a:xfrm>
        </p:spPr>
        <p:txBody>
          <a:bodyPr>
            <a:normAutofit/>
          </a:bodyPr>
          <a:lstStyle/>
          <a:p>
            <a:pPr algn="ctr"/>
            <a:r>
              <a:rPr lang="en-US" i="0" dirty="0">
                <a:solidFill>
                  <a:schemeClr val="tx1"/>
                </a:solidFill>
              </a:rPr>
              <a:t>Get rid of the Bad Cars</a:t>
            </a:r>
          </a:p>
        </p:txBody>
      </p:sp>
      <p:sp>
        <p:nvSpPr>
          <p:cNvPr id="14" name="Content Placeholder 13">
            <a:extLst>
              <a:ext uri="{FF2B5EF4-FFF2-40B4-BE49-F238E27FC236}">
                <a16:creationId xmlns:a16="http://schemas.microsoft.com/office/drawing/2014/main" id="{FC5490DB-D4C9-4C7F-9669-C0B260DF568C}"/>
              </a:ext>
            </a:extLst>
          </p:cNvPr>
          <p:cNvSpPr>
            <a:spLocks noGrp="1"/>
          </p:cNvSpPr>
          <p:nvPr>
            <p:ph idx="1"/>
          </p:nvPr>
        </p:nvSpPr>
        <p:spPr>
          <a:xfrm>
            <a:off x="1029984" y="2009554"/>
            <a:ext cx="9906000" cy="4024424"/>
          </a:xfrm>
        </p:spPr>
        <p:txBody>
          <a:bodyPr/>
          <a:lstStyle/>
          <a:p>
            <a:pPr marL="0" indent="0">
              <a:buNone/>
            </a:pPr>
            <a:endParaRPr lang="en-US" dirty="0"/>
          </a:p>
        </p:txBody>
      </p:sp>
      <p:pic>
        <p:nvPicPr>
          <p:cNvPr id="17" name="Picture 16">
            <a:extLst>
              <a:ext uri="{FF2B5EF4-FFF2-40B4-BE49-F238E27FC236}">
                <a16:creationId xmlns:a16="http://schemas.microsoft.com/office/drawing/2014/main" id="{7A3EA951-07E8-4F6A-AE01-89146E68EB8E}"/>
              </a:ext>
            </a:extLst>
          </p:cNvPr>
          <p:cNvPicPr>
            <a:picLocks noChangeAspect="1"/>
          </p:cNvPicPr>
          <p:nvPr/>
        </p:nvPicPr>
        <p:blipFill>
          <a:blip r:embed="rId3"/>
          <a:stretch>
            <a:fillRect/>
          </a:stretch>
        </p:blipFill>
        <p:spPr>
          <a:xfrm>
            <a:off x="213358" y="1869627"/>
            <a:ext cx="11765284" cy="4720977"/>
          </a:xfrm>
          <a:prstGeom prst="rect">
            <a:avLst/>
          </a:prstGeom>
        </p:spPr>
      </p:pic>
      <p:sp>
        <p:nvSpPr>
          <p:cNvPr id="3" name="TextBox 2">
            <a:extLst>
              <a:ext uri="{FF2B5EF4-FFF2-40B4-BE49-F238E27FC236}">
                <a16:creationId xmlns:a16="http://schemas.microsoft.com/office/drawing/2014/main" id="{FAE7DA27-313B-4268-91CC-6EDA3F92393B}"/>
              </a:ext>
            </a:extLst>
          </p:cNvPr>
          <p:cNvSpPr txBox="1"/>
          <p:nvPr/>
        </p:nvSpPr>
        <p:spPr>
          <a:xfrm>
            <a:off x="236475" y="6127625"/>
            <a:ext cx="2287806" cy="369332"/>
          </a:xfrm>
          <a:prstGeom prst="rect">
            <a:avLst/>
          </a:prstGeom>
          <a:noFill/>
        </p:spPr>
        <p:txBody>
          <a:bodyPr wrap="none" rtlCol="0">
            <a:spAutoFit/>
          </a:bodyPr>
          <a:lstStyle/>
          <a:p>
            <a:r>
              <a:rPr lang="en-US" dirty="0"/>
              <a:t>Average profit per rental.</a:t>
            </a:r>
          </a:p>
        </p:txBody>
      </p:sp>
    </p:spTree>
    <p:extLst>
      <p:ext uri="{BB962C8B-B14F-4D97-AF65-F5344CB8AC3E}">
        <p14:creationId xmlns:p14="http://schemas.microsoft.com/office/powerpoint/2010/main" val="161918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37F4-A89D-4F0D-AC47-F396CDE12431}"/>
              </a:ext>
            </a:extLst>
          </p:cNvPr>
          <p:cNvSpPr>
            <a:spLocks noGrp="1"/>
          </p:cNvSpPr>
          <p:nvPr>
            <p:ph type="title"/>
          </p:nvPr>
        </p:nvSpPr>
        <p:spPr>
          <a:xfrm>
            <a:off x="1143000" y="132944"/>
            <a:ext cx="9906000" cy="1382156"/>
          </a:xfrm>
        </p:spPr>
        <p:txBody>
          <a:bodyPr>
            <a:normAutofit/>
          </a:bodyPr>
          <a:lstStyle/>
          <a:p>
            <a:r>
              <a:rPr lang="en-US" sz="4000" dirty="0"/>
              <a:t>Acquire More of the Good Cars</a:t>
            </a:r>
          </a:p>
        </p:txBody>
      </p:sp>
      <p:sp>
        <p:nvSpPr>
          <p:cNvPr id="6" name="Content Placeholder 5">
            <a:extLst>
              <a:ext uri="{FF2B5EF4-FFF2-40B4-BE49-F238E27FC236}">
                <a16:creationId xmlns:a16="http://schemas.microsoft.com/office/drawing/2014/main" id="{724AE2B4-C983-43E2-B669-6DD3A4BAA01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4DAA34E-F498-4EB5-99AC-49308328D4C1}"/>
              </a:ext>
            </a:extLst>
          </p:cNvPr>
          <p:cNvPicPr>
            <a:picLocks noChangeAspect="1"/>
          </p:cNvPicPr>
          <p:nvPr/>
        </p:nvPicPr>
        <p:blipFill>
          <a:blip r:embed="rId3"/>
          <a:stretch>
            <a:fillRect/>
          </a:stretch>
        </p:blipFill>
        <p:spPr>
          <a:xfrm>
            <a:off x="280827" y="1646105"/>
            <a:ext cx="11630346" cy="5078951"/>
          </a:xfrm>
          <a:prstGeom prst="rect">
            <a:avLst/>
          </a:prstGeom>
        </p:spPr>
      </p:pic>
      <p:sp>
        <p:nvSpPr>
          <p:cNvPr id="3" name="TextBox 2">
            <a:extLst>
              <a:ext uri="{FF2B5EF4-FFF2-40B4-BE49-F238E27FC236}">
                <a16:creationId xmlns:a16="http://schemas.microsoft.com/office/drawing/2014/main" id="{C381731E-730B-441E-B458-C2456F0FD39B}"/>
              </a:ext>
            </a:extLst>
          </p:cNvPr>
          <p:cNvSpPr txBox="1"/>
          <p:nvPr/>
        </p:nvSpPr>
        <p:spPr>
          <a:xfrm>
            <a:off x="234860" y="3881363"/>
            <a:ext cx="954107" cy="923330"/>
          </a:xfrm>
          <a:prstGeom prst="rect">
            <a:avLst/>
          </a:prstGeom>
          <a:noFill/>
        </p:spPr>
        <p:txBody>
          <a:bodyPr wrap="none" rtlCol="0">
            <a:spAutoFit/>
          </a:bodyPr>
          <a:lstStyle/>
          <a:p>
            <a:r>
              <a:rPr lang="en-US" dirty="0">
                <a:solidFill>
                  <a:schemeClr val="bg1"/>
                </a:solidFill>
              </a:rPr>
              <a:t>Average</a:t>
            </a:r>
          </a:p>
          <a:p>
            <a:r>
              <a:rPr lang="en-US" dirty="0">
                <a:solidFill>
                  <a:schemeClr val="bg1"/>
                </a:solidFill>
              </a:rPr>
              <a:t>Profit per</a:t>
            </a:r>
          </a:p>
          <a:p>
            <a:r>
              <a:rPr lang="en-US" dirty="0">
                <a:solidFill>
                  <a:schemeClr val="bg1"/>
                </a:solidFill>
              </a:rPr>
              <a:t>rental</a:t>
            </a:r>
          </a:p>
        </p:txBody>
      </p:sp>
    </p:spTree>
    <p:extLst>
      <p:ext uri="{BB962C8B-B14F-4D97-AF65-F5344CB8AC3E}">
        <p14:creationId xmlns:p14="http://schemas.microsoft.com/office/powerpoint/2010/main" val="3196724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7D24-645B-42D9-8AAC-B6C69F914EC9}"/>
              </a:ext>
            </a:extLst>
          </p:cNvPr>
          <p:cNvSpPr>
            <a:spLocks noGrp="1"/>
          </p:cNvSpPr>
          <p:nvPr>
            <p:ph type="title"/>
          </p:nvPr>
        </p:nvSpPr>
        <p:spPr/>
        <p:txBody>
          <a:bodyPr/>
          <a:lstStyle/>
          <a:p>
            <a:r>
              <a:rPr lang="en-US" dirty="0"/>
              <a:t>Totals</a:t>
            </a:r>
          </a:p>
        </p:txBody>
      </p:sp>
      <p:sp>
        <p:nvSpPr>
          <p:cNvPr id="3" name="Content Placeholder 2">
            <a:extLst>
              <a:ext uri="{FF2B5EF4-FFF2-40B4-BE49-F238E27FC236}">
                <a16:creationId xmlns:a16="http://schemas.microsoft.com/office/drawing/2014/main" id="{479013CA-C49B-4A6E-AA02-176EF0462D6A}"/>
              </a:ext>
            </a:extLst>
          </p:cNvPr>
          <p:cNvSpPr>
            <a:spLocks noGrp="1"/>
          </p:cNvSpPr>
          <p:nvPr>
            <p:ph idx="1"/>
          </p:nvPr>
        </p:nvSpPr>
        <p:spPr>
          <a:xfrm>
            <a:off x="1143000" y="2009554"/>
            <a:ext cx="4600254" cy="4024424"/>
          </a:xfrm>
        </p:spPr>
        <p:txBody>
          <a:bodyPr>
            <a:normAutofit lnSpcReduction="10000"/>
          </a:bodyPr>
          <a:lstStyle/>
          <a:p>
            <a:pPr marL="0" indent="0">
              <a:buNone/>
            </a:pPr>
            <a:r>
              <a:rPr lang="en-US" dirty="0"/>
              <a:t>2018 Profit: </a:t>
            </a:r>
            <a:r>
              <a:rPr lang="en-US" sz="2400" b="0" i="0" u="none" strike="noStrike" dirty="0">
                <a:solidFill>
                  <a:srgbClr val="000000"/>
                </a:solidFill>
                <a:effectLst/>
                <a:latin typeface="Calibri" panose="020F0502020204030204" pitchFamily="34" charset="0"/>
              </a:rPr>
              <a:t>$36,383,335.89</a:t>
            </a:r>
            <a:r>
              <a:rPr lang="en-US" dirty="0"/>
              <a:t> </a:t>
            </a:r>
          </a:p>
          <a:p>
            <a:r>
              <a:rPr lang="en-US" dirty="0"/>
              <a:t>Exchanging these cars:</a:t>
            </a:r>
          </a:p>
          <a:p>
            <a:pPr lvl="1"/>
            <a:r>
              <a:rPr lang="en-US" dirty="0"/>
              <a:t>Decreased Costs over $30,000</a:t>
            </a:r>
          </a:p>
          <a:p>
            <a:pPr lvl="1"/>
            <a:r>
              <a:rPr lang="en-US" dirty="0"/>
              <a:t>Increased Revenue over $185,000</a:t>
            </a:r>
          </a:p>
          <a:p>
            <a:pPr marL="457200" lvl="1" indent="0">
              <a:buNone/>
            </a:pPr>
            <a:r>
              <a:rPr lang="en-US" dirty="0"/>
              <a:t> </a:t>
            </a:r>
          </a:p>
          <a:p>
            <a:pPr marL="457200" lvl="1" indent="0">
              <a:buNone/>
            </a:pPr>
            <a:r>
              <a:rPr lang="en-US" b="1" dirty="0"/>
              <a:t>Profit Increased       </a:t>
            </a:r>
            <a:r>
              <a:rPr lang="en-US" sz="2800" b="1" i="0" u="none" strike="noStrike" dirty="0">
                <a:solidFill>
                  <a:srgbClr val="BF8F00"/>
                </a:solidFill>
                <a:effectLst/>
                <a:latin typeface="Calibri" panose="020F0502020204030204" pitchFamily="34" charset="0"/>
              </a:rPr>
              <a:t>$215,623.25</a:t>
            </a:r>
            <a:r>
              <a:rPr lang="en-US" sz="3200" dirty="0"/>
              <a:t> </a:t>
            </a:r>
          </a:p>
          <a:p>
            <a:pPr marL="457200" lvl="1" indent="0">
              <a:buNone/>
            </a:pPr>
            <a:endParaRPr lang="en-US" sz="3200" dirty="0"/>
          </a:p>
          <a:p>
            <a:pPr marL="457200" lvl="1" indent="0">
              <a:buNone/>
            </a:pPr>
            <a:r>
              <a:rPr lang="en-US" sz="3200" dirty="0"/>
              <a:t>2019 Profit: </a:t>
            </a:r>
            <a:r>
              <a:rPr lang="en-US" sz="2800" b="0" i="0" u="none" strike="noStrike" dirty="0">
                <a:solidFill>
                  <a:srgbClr val="000000"/>
                </a:solidFill>
                <a:effectLst/>
                <a:latin typeface="Calibri" panose="020F0502020204030204" pitchFamily="34" charset="0"/>
              </a:rPr>
              <a:t>$36,598,959.14</a:t>
            </a:r>
            <a:r>
              <a:rPr lang="en-US" sz="4000" dirty="0"/>
              <a:t> </a:t>
            </a:r>
            <a:endParaRPr lang="en-US" sz="3200" dirty="0"/>
          </a:p>
        </p:txBody>
      </p:sp>
      <p:pic>
        <p:nvPicPr>
          <p:cNvPr id="5" name="Picture 4">
            <a:extLst>
              <a:ext uri="{FF2B5EF4-FFF2-40B4-BE49-F238E27FC236}">
                <a16:creationId xmlns:a16="http://schemas.microsoft.com/office/drawing/2014/main" id="{A232358D-3C64-4CCD-B97A-B40CCBF8F6D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6949" y="824022"/>
            <a:ext cx="6354224" cy="4765669"/>
          </a:xfrm>
          <a:prstGeom prst="rect">
            <a:avLst/>
          </a:prstGeom>
        </p:spPr>
      </p:pic>
      <p:sp>
        <p:nvSpPr>
          <p:cNvPr id="6" name="TextBox 5">
            <a:extLst>
              <a:ext uri="{FF2B5EF4-FFF2-40B4-BE49-F238E27FC236}">
                <a16:creationId xmlns:a16="http://schemas.microsoft.com/office/drawing/2014/main" id="{9A14C32B-BFF6-4C56-9AEE-8909884F5AF3}"/>
              </a:ext>
            </a:extLst>
          </p:cNvPr>
          <p:cNvSpPr txBox="1"/>
          <p:nvPr/>
        </p:nvSpPr>
        <p:spPr>
          <a:xfrm>
            <a:off x="5506948" y="6269151"/>
            <a:ext cx="5835721" cy="230832"/>
          </a:xfrm>
          <a:prstGeom prst="rect">
            <a:avLst/>
          </a:prstGeom>
          <a:noFill/>
        </p:spPr>
        <p:txBody>
          <a:bodyPr wrap="square" rtlCol="0">
            <a:spAutoFit/>
          </a:bodyPr>
          <a:lstStyle/>
          <a:p>
            <a:r>
              <a:rPr lang="en-US" sz="900">
                <a:hlinkClick r:id="rId4" tooltip="https://commons.wikimedia.org/wiki/File:Nissan_Nismo_GT-R_LM_(road_car)_front_2015_Nissan_Global_Headquarters_Gallery.jpg"/>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4053831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9A60-EC50-464B-A126-47CEA3E8EFE0}"/>
              </a:ext>
            </a:extLst>
          </p:cNvPr>
          <p:cNvSpPr>
            <a:spLocks noGrp="1"/>
          </p:cNvSpPr>
          <p:nvPr>
            <p:ph type="title"/>
          </p:nvPr>
        </p:nvSpPr>
        <p:spPr>
          <a:xfrm>
            <a:off x="1143000" y="111612"/>
            <a:ext cx="9906000" cy="1382156"/>
          </a:xfrm>
        </p:spPr>
        <p:txBody>
          <a:bodyPr/>
          <a:lstStyle/>
          <a:p>
            <a:r>
              <a:rPr lang="en-US" dirty="0"/>
              <a:t>Give them What they Want!</a:t>
            </a:r>
          </a:p>
        </p:txBody>
      </p:sp>
      <p:pic>
        <p:nvPicPr>
          <p:cNvPr id="4" name="Content Placeholder 3">
            <a:extLst>
              <a:ext uri="{FF2B5EF4-FFF2-40B4-BE49-F238E27FC236}">
                <a16:creationId xmlns:a16="http://schemas.microsoft.com/office/drawing/2014/main" id="{BFC07320-DFF8-4D08-8E17-8F338452DBF8}"/>
              </a:ext>
            </a:extLst>
          </p:cNvPr>
          <p:cNvPicPr>
            <a:picLocks noGrp="1" noChangeAspect="1"/>
          </p:cNvPicPr>
          <p:nvPr>
            <p:ph idx="1"/>
          </p:nvPr>
        </p:nvPicPr>
        <p:blipFill>
          <a:blip r:embed="rId3"/>
          <a:stretch>
            <a:fillRect/>
          </a:stretch>
        </p:blipFill>
        <p:spPr>
          <a:xfrm>
            <a:off x="830494" y="1112462"/>
            <a:ext cx="10532723" cy="5473586"/>
          </a:xfrm>
          <a:prstGeom prst="rect">
            <a:avLst/>
          </a:prstGeom>
        </p:spPr>
      </p:pic>
    </p:spTree>
    <p:extLst>
      <p:ext uri="{BB962C8B-B14F-4D97-AF65-F5344CB8AC3E}">
        <p14:creationId xmlns:p14="http://schemas.microsoft.com/office/powerpoint/2010/main" val="3553402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3CC28-4AE4-4B07-8ACB-2A22A2997318}"/>
              </a:ext>
            </a:extLst>
          </p:cNvPr>
          <p:cNvSpPr>
            <a:spLocks noGrp="1"/>
          </p:cNvSpPr>
          <p:nvPr>
            <p:ph type="title"/>
          </p:nvPr>
        </p:nvSpPr>
        <p:spPr/>
        <p:txBody>
          <a:bodyPr/>
          <a:lstStyle/>
          <a:p>
            <a:pPr algn="ctr"/>
            <a:r>
              <a:rPr lang="en-US" dirty="0"/>
              <a:t>Cost and Revenue</a:t>
            </a:r>
          </a:p>
        </p:txBody>
      </p:sp>
      <p:pic>
        <p:nvPicPr>
          <p:cNvPr id="5" name="Picture 4">
            <a:extLst>
              <a:ext uri="{FF2B5EF4-FFF2-40B4-BE49-F238E27FC236}">
                <a16:creationId xmlns:a16="http://schemas.microsoft.com/office/drawing/2014/main" id="{996D5144-F3EF-47C9-A6FF-14E4B3D5B398}"/>
              </a:ext>
            </a:extLst>
          </p:cNvPr>
          <p:cNvPicPr>
            <a:picLocks noChangeAspect="1"/>
          </p:cNvPicPr>
          <p:nvPr/>
        </p:nvPicPr>
        <p:blipFill rotWithShape="1">
          <a:blip r:embed="rId3"/>
          <a:srcRect t="1" b="13330"/>
          <a:stretch/>
        </p:blipFill>
        <p:spPr>
          <a:xfrm>
            <a:off x="8762438" y="1767319"/>
            <a:ext cx="3429562" cy="5090681"/>
          </a:xfrm>
          <a:prstGeom prst="rect">
            <a:avLst/>
          </a:prstGeom>
        </p:spPr>
      </p:pic>
      <p:sp>
        <p:nvSpPr>
          <p:cNvPr id="7" name="Content Placeholder 6">
            <a:extLst>
              <a:ext uri="{FF2B5EF4-FFF2-40B4-BE49-F238E27FC236}">
                <a16:creationId xmlns:a16="http://schemas.microsoft.com/office/drawing/2014/main" id="{B8F429FF-8DE1-43F7-BCA8-69A3AAE9706D}"/>
              </a:ext>
            </a:extLst>
          </p:cNvPr>
          <p:cNvSpPr>
            <a:spLocks noGrp="1"/>
          </p:cNvSpPr>
          <p:nvPr>
            <p:ph idx="1"/>
          </p:nvPr>
        </p:nvSpPr>
        <p:spPr/>
        <p:txBody>
          <a:bodyPr/>
          <a:lstStyle/>
          <a:p>
            <a:pPr lvl="8"/>
            <a:endParaRPr lang="en-US" dirty="0"/>
          </a:p>
          <a:p>
            <a:pPr marL="3657600" lvl="8" indent="0">
              <a:buNone/>
            </a:pPr>
            <a:r>
              <a:rPr lang="en-US" dirty="0"/>
              <a:t>        BMW 3 Series</a:t>
            </a:r>
          </a:p>
        </p:txBody>
      </p:sp>
      <p:pic>
        <p:nvPicPr>
          <p:cNvPr id="8" name="Picture 7">
            <a:extLst>
              <a:ext uri="{FF2B5EF4-FFF2-40B4-BE49-F238E27FC236}">
                <a16:creationId xmlns:a16="http://schemas.microsoft.com/office/drawing/2014/main" id="{EC350AE8-76EB-4DFB-AD00-3817CF2A3096}"/>
              </a:ext>
            </a:extLst>
          </p:cNvPr>
          <p:cNvPicPr>
            <a:picLocks noChangeAspect="1"/>
          </p:cNvPicPr>
          <p:nvPr/>
        </p:nvPicPr>
        <p:blipFill rotWithShape="1">
          <a:blip r:embed="rId4"/>
          <a:srcRect b="2144"/>
          <a:stretch/>
        </p:blipFill>
        <p:spPr>
          <a:xfrm>
            <a:off x="0" y="1767319"/>
            <a:ext cx="3008323" cy="5094572"/>
          </a:xfrm>
          <a:prstGeom prst="rect">
            <a:avLst/>
          </a:prstGeom>
        </p:spPr>
      </p:pic>
      <p:pic>
        <p:nvPicPr>
          <p:cNvPr id="9" name="Picture 8">
            <a:extLst>
              <a:ext uri="{FF2B5EF4-FFF2-40B4-BE49-F238E27FC236}">
                <a16:creationId xmlns:a16="http://schemas.microsoft.com/office/drawing/2014/main" id="{35D9F6A9-DA7B-4BA1-BA79-F8A6F40580AC}"/>
              </a:ext>
            </a:extLst>
          </p:cNvPr>
          <p:cNvPicPr>
            <a:picLocks noChangeAspect="1"/>
          </p:cNvPicPr>
          <p:nvPr/>
        </p:nvPicPr>
        <p:blipFill>
          <a:blip r:embed="rId5"/>
          <a:stretch>
            <a:fillRect/>
          </a:stretch>
        </p:blipFill>
        <p:spPr>
          <a:xfrm>
            <a:off x="2986771" y="2788864"/>
            <a:ext cx="5775667" cy="3245114"/>
          </a:xfrm>
          <a:prstGeom prst="rect">
            <a:avLst/>
          </a:prstGeom>
        </p:spPr>
      </p:pic>
    </p:spTree>
    <p:extLst>
      <p:ext uri="{BB962C8B-B14F-4D97-AF65-F5344CB8AC3E}">
        <p14:creationId xmlns:p14="http://schemas.microsoft.com/office/powerpoint/2010/main" val="4131976033"/>
      </p:ext>
    </p:extLst>
  </p:cSld>
  <p:clrMapOvr>
    <a:masterClrMapping/>
  </p:clrMapOvr>
</p:sld>
</file>

<file path=ppt/theme/theme1.xml><?xml version="1.0" encoding="utf-8"?>
<a:theme xmlns:a="http://schemas.openxmlformats.org/drawingml/2006/main" name="AngleLinesVTI">
  <a:themeElements>
    <a:clrScheme name="AnalogousFromRegularSeedLeftStep">
      <a:dk1>
        <a:srgbClr val="000000"/>
      </a:dk1>
      <a:lt1>
        <a:srgbClr val="FFFFFF"/>
      </a:lt1>
      <a:dk2>
        <a:srgbClr val="242841"/>
      </a:dk2>
      <a:lt2>
        <a:srgbClr val="E2E8E6"/>
      </a:lt2>
      <a:accent1>
        <a:srgbClr val="C34D7C"/>
      </a:accent1>
      <a:accent2>
        <a:srgbClr val="B13B9B"/>
      </a:accent2>
      <a:accent3>
        <a:srgbClr val="A84DC3"/>
      </a:accent3>
      <a:accent4>
        <a:srgbClr val="6940B3"/>
      </a:accent4>
      <a:accent5>
        <a:srgbClr val="4D54C3"/>
      </a:accent5>
      <a:accent6>
        <a:srgbClr val="3B74B1"/>
      </a:accent6>
      <a:hlink>
        <a:srgbClr val="31946D"/>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1222</TotalTime>
  <Words>721</Words>
  <Application>Microsoft Office PowerPoint</Application>
  <PresentationFormat>Widescreen</PresentationFormat>
  <Paragraphs>81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Univers Condensed Light</vt:lpstr>
      <vt:lpstr>Walbaum Display Light</vt:lpstr>
      <vt:lpstr>AngleLinesVTI</vt:lpstr>
      <vt:lpstr>Lariat Rental Cars</vt:lpstr>
      <vt:lpstr>Our Strategies</vt:lpstr>
      <vt:lpstr>Growth in Business</vt:lpstr>
      <vt:lpstr>Totals </vt:lpstr>
      <vt:lpstr>Get rid of the Bad Cars</vt:lpstr>
      <vt:lpstr>Acquire More of the Good Cars</vt:lpstr>
      <vt:lpstr>Totals</vt:lpstr>
      <vt:lpstr>Give them What they Want!</vt:lpstr>
      <vt:lpstr>Cost and Revenue</vt:lpstr>
      <vt:lpstr>Totals</vt:lpstr>
      <vt:lpstr>Conclusion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Lariat Rental Cars</dc:title>
  <dc:creator>Jesse Youngner</dc:creator>
  <cp:lastModifiedBy>Jesse Youngner</cp:lastModifiedBy>
  <cp:revision>12</cp:revision>
  <dcterms:created xsi:type="dcterms:W3CDTF">2020-10-08T14:28:18Z</dcterms:created>
  <dcterms:modified xsi:type="dcterms:W3CDTF">2020-10-09T16:13:05Z</dcterms:modified>
</cp:coreProperties>
</file>